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7" r:id="rId5"/>
    <p:sldId id="278" r:id="rId6"/>
    <p:sldId id="256" r:id="rId7"/>
    <p:sldId id="273" r:id="rId8"/>
    <p:sldId id="274" r:id="rId9"/>
    <p:sldId id="259" r:id="rId10"/>
    <p:sldId id="261" r:id="rId11"/>
    <p:sldId id="263" r:id="rId12"/>
    <p:sldId id="265" r:id="rId13"/>
    <p:sldId id="266" r:id="rId14"/>
    <p:sldId id="268" r:id="rId15"/>
    <p:sldId id="271" r:id="rId16"/>
    <p:sldId id="272" r:id="rId17"/>
    <p:sldId id="276" r:id="rId18"/>
    <p:sldId id="279" r:id="rId19"/>
    <p:sldId id="281" r:id="rId20"/>
    <p:sldId id="282" r:id="rId21"/>
    <p:sldId id="283" r:id="rId22"/>
    <p:sldId id="285" r:id="rId23"/>
    <p:sldId id="286" r:id="rId24"/>
    <p:sldId id="287" r:id="rId25"/>
    <p:sldId id="288"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8F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19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563EC-C5EE-44BB-821B-43414B3DEFD6}" type="datetimeFigureOut">
              <a:rPr lang="en-GB" smtClean="0"/>
              <a:t>09/12/2020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2B49A-A50E-411B-A6E7-C65B4A293E29}" type="slidenum">
              <a:rPr lang="en-GB" smtClean="0"/>
              <a:t>‹#›</a:t>
            </a:fld>
            <a:endParaRPr lang="en-GB"/>
          </a:p>
        </p:txBody>
      </p:sp>
    </p:spTree>
    <p:extLst>
      <p:ext uri="{BB962C8B-B14F-4D97-AF65-F5344CB8AC3E}">
        <p14:creationId xmlns:p14="http://schemas.microsoft.com/office/powerpoint/2010/main" val="20343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Rebecca to talk through each point very briefly and advise that it’s to support anyone who is vulnerable and needs a bit of extra help to be able to do all the things you and I may do that we don’t </a:t>
            </a:r>
          </a:p>
        </p:txBody>
      </p:sp>
      <p:sp>
        <p:nvSpPr>
          <p:cNvPr id="4" name="Slide Number Placeholder 3"/>
          <p:cNvSpPr>
            <a:spLocks noGrp="1"/>
          </p:cNvSpPr>
          <p:nvPr>
            <p:ph type="sldNum" sz="quarter" idx="5"/>
          </p:nvPr>
        </p:nvSpPr>
        <p:spPr/>
        <p:txBody>
          <a:bodyPr/>
          <a:lstStyle/>
          <a:p>
            <a:fld id="{6EC2B49A-A50E-411B-A6E7-C65B4A293E29}" type="slidenum">
              <a:rPr lang="en-GB" smtClean="0"/>
              <a:t>6</a:t>
            </a:fld>
            <a:endParaRPr lang="en-GB"/>
          </a:p>
        </p:txBody>
      </p:sp>
    </p:spTree>
    <p:extLst>
      <p:ext uri="{BB962C8B-B14F-4D97-AF65-F5344CB8AC3E}">
        <p14:creationId xmlns:p14="http://schemas.microsoft.com/office/powerpoint/2010/main" val="246744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Nicole. Did you know that 1 in 14 people over the age of 65 are living with dementia?</a:t>
            </a:r>
          </a:p>
        </p:txBody>
      </p:sp>
      <p:sp>
        <p:nvSpPr>
          <p:cNvPr id="4" name="Slide Number Placeholder 3"/>
          <p:cNvSpPr>
            <a:spLocks noGrp="1"/>
          </p:cNvSpPr>
          <p:nvPr>
            <p:ph type="sldNum" sz="quarter" idx="5"/>
          </p:nvPr>
        </p:nvSpPr>
        <p:spPr/>
        <p:txBody>
          <a:bodyPr/>
          <a:lstStyle/>
          <a:p>
            <a:fld id="{6EC2B49A-A50E-411B-A6E7-C65B4A293E29}" type="slidenum">
              <a:rPr lang="en-GB" smtClean="0"/>
              <a:t>7</a:t>
            </a:fld>
            <a:endParaRPr lang="en-GB"/>
          </a:p>
        </p:txBody>
      </p:sp>
    </p:spTree>
    <p:extLst>
      <p:ext uri="{BB962C8B-B14F-4D97-AF65-F5344CB8AC3E}">
        <p14:creationId xmlns:p14="http://schemas.microsoft.com/office/powerpoint/2010/main" val="117361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Rebecca to talk about Care Home, Nursing Home (main difference is some residents will have clinical needs and so RN’s work there too to provide this care)</a:t>
            </a:r>
          </a:p>
          <a:p>
            <a:r>
              <a:rPr lang="en-GB" dirty="0"/>
              <a:t>Nicole to talk about Day Service and Supported Living (day services great for tackling loneliness in local communities). Supported Living (explain how it’s like a house or a block of flats and it’s more independent than a care home)</a:t>
            </a:r>
          </a:p>
          <a:p>
            <a:r>
              <a:rPr lang="en-GB" dirty="0"/>
              <a:t>Rebecca talk about Live-In Care</a:t>
            </a:r>
          </a:p>
          <a:p>
            <a:r>
              <a:rPr lang="en-GB" dirty="0"/>
              <a:t>Nicole to talk about Flexicare and Respite Care</a:t>
            </a:r>
          </a:p>
          <a:p>
            <a:r>
              <a:rPr lang="en-GB" dirty="0"/>
              <a:t>Rebecca to talk about Domiciliary</a:t>
            </a:r>
          </a:p>
        </p:txBody>
      </p:sp>
      <p:sp>
        <p:nvSpPr>
          <p:cNvPr id="4" name="Slide Number Placeholder 3"/>
          <p:cNvSpPr>
            <a:spLocks noGrp="1"/>
          </p:cNvSpPr>
          <p:nvPr>
            <p:ph type="sldNum" sz="quarter" idx="5"/>
          </p:nvPr>
        </p:nvSpPr>
        <p:spPr/>
        <p:txBody>
          <a:bodyPr/>
          <a:lstStyle/>
          <a:p>
            <a:fld id="{6EC2B49A-A50E-411B-A6E7-C65B4A293E29}" type="slidenum">
              <a:rPr lang="en-GB" smtClean="0"/>
              <a:t>8</a:t>
            </a:fld>
            <a:endParaRPr lang="en-GB"/>
          </a:p>
        </p:txBody>
      </p:sp>
    </p:spTree>
    <p:extLst>
      <p:ext uri="{BB962C8B-B14F-4D97-AF65-F5344CB8AC3E}">
        <p14:creationId xmlns:p14="http://schemas.microsoft.com/office/powerpoint/2010/main" val="40267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Nicole to cover</a:t>
            </a:r>
          </a:p>
        </p:txBody>
      </p:sp>
      <p:sp>
        <p:nvSpPr>
          <p:cNvPr id="4" name="Slide Number Placeholder 3"/>
          <p:cNvSpPr>
            <a:spLocks noGrp="1"/>
          </p:cNvSpPr>
          <p:nvPr>
            <p:ph type="sldNum" sz="quarter" idx="5"/>
          </p:nvPr>
        </p:nvSpPr>
        <p:spPr/>
        <p:txBody>
          <a:bodyPr/>
          <a:lstStyle/>
          <a:p>
            <a:fld id="{6EC2B49A-A50E-411B-A6E7-C65B4A293E29}" type="slidenum">
              <a:rPr lang="en-GB" smtClean="0"/>
              <a:t>9</a:t>
            </a:fld>
            <a:endParaRPr lang="en-GB"/>
          </a:p>
        </p:txBody>
      </p:sp>
    </p:spTree>
    <p:extLst>
      <p:ext uri="{BB962C8B-B14F-4D97-AF65-F5344CB8AC3E}">
        <p14:creationId xmlns:p14="http://schemas.microsoft.com/office/powerpoint/2010/main" val="126147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Nicole</a:t>
            </a:r>
          </a:p>
        </p:txBody>
      </p:sp>
      <p:sp>
        <p:nvSpPr>
          <p:cNvPr id="4" name="Slide Number Placeholder 3"/>
          <p:cNvSpPr>
            <a:spLocks noGrp="1"/>
          </p:cNvSpPr>
          <p:nvPr>
            <p:ph type="sldNum" sz="quarter" idx="5"/>
          </p:nvPr>
        </p:nvSpPr>
        <p:spPr/>
        <p:txBody>
          <a:bodyPr/>
          <a:lstStyle/>
          <a:p>
            <a:fld id="{6EC2B49A-A50E-411B-A6E7-C65B4A293E29}" type="slidenum">
              <a:rPr lang="en-GB" smtClean="0"/>
              <a:t>10</a:t>
            </a:fld>
            <a:endParaRPr lang="en-GB"/>
          </a:p>
        </p:txBody>
      </p:sp>
    </p:spTree>
    <p:extLst>
      <p:ext uri="{BB962C8B-B14F-4D97-AF65-F5344CB8AC3E}">
        <p14:creationId xmlns:p14="http://schemas.microsoft.com/office/powerpoint/2010/main" val="128408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Rebecca to go through and emphasise we can teach the skills and the main thing is. For person </a:t>
            </a:r>
            <a:r>
              <a:rPr lang="en-GB" dirty="0" err="1"/>
              <a:t>centered</a:t>
            </a:r>
            <a:r>
              <a:rPr lang="en-GB" dirty="0"/>
              <a:t> please explain the quiz answer that there is no one way suits all in care and the individual needs and how they want care provided comes first. </a:t>
            </a:r>
          </a:p>
        </p:txBody>
      </p:sp>
      <p:sp>
        <p:nvSpPr>
          <p:cNvPr id="4" name="Slide Number Placeholder 3"/>
          <p:cNvSpPr>
            <a:spLocks noGrp="1"/>
          </p:cNvSpPr>
          <p:nvPr>
            <p:ph type="sldNum" sz="quarter" idx="5"/>
          </p:nvPr>
        </p:nvSpPr>
        <p:spPr/>
        <p:txBody>
          <a:bodyPr/>
          <a:lstStyle/>
          <a:p>
            <a:fld id="{6EC2B49A-A50E-411B-A6E7-C65B4A293E29}" type="slidenum">
              <a:rPr lang="en-GB" smtClean="0"/>
              <a:t>11</a:t>
            </a:fld>
            <a:endParaRPr lang="en-GB"/>
          </a:p>
        </p:txBody>
      </p:sp>
    </p:spTree>
    <p:extLst>
      <p:ext uri="{BB962C8B-B14F-4D97-AF65-F5344CB8AC3E}">
        <p14:creationId xmlns:p14="http://schemas.microsoft.com/office/powerpoint/2010/main" val="181940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Nicole to do quick over view</a:t>
            </a:r>
          </a:p>
        </p:txBody>
      </p:sp>
      <p:sp>
        <p:nvSpPr>
          <p:cNvPr id="4" name="Slide Number Placeholder 3"/>
          <p:cNvSpPr>
            <a:spLocks noGrp="1"/>
          </p:cNvSpPr>
          <p:nvPr>
            <p:ph type="sldNum" sz="quarter" idx="5"/>
          </p:nvPr>
        </p:nvSpPr>
        <p:spPr/>
        <p:txBody>
          <a:bodyPr/>
          <a:lstStyle/>
          <a:p>
            <a:fld id="{6EC2B49A-A50E-411B-A6E7-C65B4A293E29}" type="slidenum">
              <a:rPr lang="en-GB" smtClean="0"/>
              <a:t>12</a:t>
            </a:fld>
            <a:endParaRPr lang="en-GB"/>
          </a:p>
        </p:txBody>
      </p:sp>
    </p:spTree>
    <p:extLst>
      <p:ext uri="{BB962C8B-B14F-4D97-AF65-F5344CB8AC3E}">
        <p14:creationId xmlns:p14="http://schemas.microsoft.com/office/powerpoint/2010/main" val="58092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Nicole to go through then Rebecca say what she does</a:t>
            </a:r>
          </a:p>
        </p:txBody>
      </p:sp>
      <p:sp>
        <p:nvSpPr>
          <p:cNvPr id="4" name="Slide Number Placeholder 3"/>
          <p:cNvSpPr>
            <a:spLocks noGrp="1"/>
          </p:cNvSpPr>
          <p:nvPr>
            <p:ph type="sldNum" sz="quarter" idx="5"/>
          </p:nvPr>
        </p:nvSpPr>
        <p:spPr/>
        <p:txBody>
          <a:bodyPr/>
          <a:lstStyle/>
          <a:p>
            <a:fld id="{6EC2B49A-A50E-411B-A6E7-C65B4A293E29}" type="slidenum">
              <a:rPr lang="en-GB" smtClean="0"/>
              <a:t>13</a:t>
            </a:fld>
            <a:endParaRPr lang="en-GB"/>
          </a:p>
        </p:txBody>
      </p:sp>
    </p:spTree>
    <p:extLst>
      <p:ext uri="{BB962C8B-B14F-4D97-AF65-F5344CB8AC3E}">
        <p14:creationId xmlns:p14="http://schemas.microsoft.com/office/powerpoint/2010/main" val="354436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SS/AP –Specialising role BIA/AMPH/ PE</a:t>
            </a:r>
          </a:p>
        </p:txBody>
      </p:sp>
      <p:sp>
        <p:nvSpPr>
          <p:cNvPr id="4" name="Slide Number Placeholder 3"/>
          <p:cNvSpPr>
            <a:spLocks noGrp="1"/>
          </p:cNvSpPr>
          <p:nvPr>
            <p:ph type="sldNum" sz="quarter" idx="5"/>
          </p:nvPr>
        </p:nvSpPr>
        <p:spPr/>
        <p:txBody>
          <a:bodyPr/>
          <a:lstStyle/>
          <a:p>
            <a:fld id="{89F1C19A-D2F2-46E1-AFC8-02A6D9A841C6}" type="slidenum">
              <a:rPr lang="en-GB" smtClean="0"/>
              <a:t>19</a:t>
            </a:fld>
            <a:endParaRPr lang="en-GB"/>
          </a:p>
        </p:txBody>
      </p:sp>
    </p:spTree>
    <p:extLst>
      <p:ext uri="{BB962C8B-B14F-4D97-AF65-F5344CB8AC3E}">
        <p14:creationId xmlns:p14="http://schemas.microsoft.com/office/powerpoint/2010/main" val="1202836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15731" y="3442294"/>
            <a:ext cx="9144000" cy="1701206"/>
          </a:xfrm>
          <a:prstGeom prst="rect">
            <a:avLst/>
          </a:prstGeom>
        </p:spPr>
      </p:pic>
      <p:sp>
        <p:nvSpPr>
          <p:cNvPr id="2" name="Title 1"/>
          <p:cNvSpPr>
            <a:spLocks noGrp="1"/>
          </p:cNvSpPr>
          <p:nvPr>
            <p:ph type="ctrTitle" hasCustomPrompt="1"/>
          </p:nvPr>
        </p:nvSpPr>
        <p:spPr>
          <a:xfrm>
            <a:off x="685800" y="1131590"/>
            <a:ext cx="7772400" cy="1102519"/>
          </a:xfrm>
          <a:noFill/>
        </p:spPr>
        <p:txBody>
          <a:bodyPr>
            <a:normAutofit/>
          </a:bodyPr>
          <a:lstStyle>
            <a:lvl1pPr>
              <a:defRPr sz="4800" baseline="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1371600" y="2315097"/>
            <a:ext cx="6400800" cy="1127197"/>
          </a:xfrm>
          <a:noFill/>
        </p:spPr>
        <p:txBody>
          <a:bodyPr>
            <a:noAutofit/>
          </a:bodyPr>
          <a:lstStyle>
            <a:lvl1pPr marL="0" indent="0" algn="ctr">
              <a:buNone/>
              <a:defRPr sz="3200" baseline="0">
                <a:solidFill>
                  <a:schemeClr val="tx1">
                    <a:lumMod val="65000"/>
                    <a:lumOff val="3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br>
              <a:rPr lang="en-US" dirty="0"/>
            </a:br>
            <a:r>
              <a:rPr lang="en-US" dirty="0"/>
              <a:t> and or add presenter(s)</a:t>
            </a:r>
            <a:endParaRPr lang="en-GB" dirty="0"/>
          </a:p>
        </p:txBody>
      </p:sp>
      <p:grpSp>
        <p:nvGrpSpPr>
          <p:cNvPr id="22" name="Group 21"/>
          <p:cNvGrpSpPr/>
          <p:nvPr userDrawn="1"/>
        </p:nvGrpSpPr>
        <p:grpSpPr>
          <a:xfrm>
            <a:off x="611560" y="-102546"/>
            <a:ext cx="8425030" cy="1045096"/>
            <a:chOff x="611560" y="-102546"/>
            <a:chExt cx="8425030" cy="1045096"/>
          </a:xfrm>
        </p:grpSpPr>
        <p:sp>
          <p:nvSpPr>
            <p:cNvPr id="18" name="TextBox 17"/>
            <p:cNvSpPr txBox="1"/>
            <p:nvPr userDrawn="1"/>
          </p:nvSpPr>
          <p:spPr>
            <a:xfrm>
              <a:off x="611560" y="127724"/>
              <a:ext cx="4104471" cy="646113"/>
            </a:xfrm>
            <a:prstGeom prst="rect">
              <a:avLst/>
            </a:prstGeom>
            <a:noFill/>
          </p:spPr>
          <p:txBody>
            <a:bodyPr wrap="square" lIns="91212" tIns="45612" rIns="91212" bIns="45612" rtlCol="0">
              <a:spAutoFit/>
            </a:bodyPr>
            <a:lstStyle/>
            <a:p>
              <a:pPr marL="456061" algn="r" defTabSz="912119"/>
              <a:r>
                <a:rPr lang="en-GB" sz="1800" b="1" dirty="0">
                  <a:solidFill>
                    <a:prstClr val="white">
                      <a:lumMod val="50000"/>
                    </a:prstClr>
                  </a:solidFill>
                  <a:latin typeface="Arial"/>
                  <a:ea typeface="Times New Roman"/>
                </a:rPr>
                <a:t>Hertfordshire and West</a:t>
              </a:r>
              <a:r>
                <a:rPr lang="en-GB" sz="1800" b="1" baseline="0" dirty="0">
                  <a:solidFill>
                    <a:prstClr val="white">
                      <a:lumMod val="50000"/>
                    </a:prstClr>
                  </a:solidFill>
                  <a:latin typeface="Arial"/>
                  <a:ea typeface="Times New Roman"/>
                </a:rPr>
                <a:t> Essex </a:t>
              </a:r>
              <a:br>
                <a:rPr lang="en-GB" sz="1800" b="1" baseline="0" dirty="0">
                  <a:solidFill>
                    <a:prstClr val="white">
                      <a:lumMod val="50000"/>
                    </a:prstClr>
                  </a:solidFill>
                  <a:latin typeface="Arial"/>
                  <a:ea typeface="Times New Roman"/>
                </a:rPr>
              </a:br>
              <a:r>
                <a:rPr lang="en-GB" sz="1800" b="1" baseline="0" dirty="0">
                  <a:solidFill>
                    <a:prstClr val="white">
                      <a:lumMod val="50000"/>
                    </a:prstClr>
                  </a:solidFill>
                  <a:latin typeface="Arial"/>
                  <a:ea typeface="Times New Roman"/>
                </a:rPr>
                <a:t>I</a:t>
              </a:r>
              <a:r>
                <a:rPr lang="en-GB" sz="1800" b="1" kern="1200" dirty="0">
                  <a:solidFill>
                    <a:prstClr val="white">
                      <a:lumMod val="50000"/>
                    </a:prstClr>
                  </a:solidFill>
                  <a:latin typeface="Arial"/>
                  <a:ea typeface="Times New Roman"/>
                  <a:cs typeface="+mn-cs"/>
                </a:rPr>
                <a:t>ntegrated Care System</a:t>
              </a:r>
            </a:p>
          </p:txBody>
        </p:sp>
        <p:pic>
          <p:nvPicPr>
            <p:cNvPr id="19" name="Picture 18"/>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21" name="Picture 20"/>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187269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p>
            <a:r>
              <a:rPr lang="en-US"/>
              <a:t>Click to edit Master title style</a:t>
            </a:r>
            <a:endParaRPr lang="en-GB"/>
          </a:p>
        </p:txBody>
      </p:sp>
    </p:spTree>
    <p:extLst>
      <p:ext uri="{BB962C8B-B14F-4D97-AF65-F5344CB8AC3E}">
        <p14:creationId xmlns:p14="http://schemas.microsoft.com/office/powerpoint/2010/main" val="223330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Full Width">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9217024" cy="857250"/>
          </a:xfrm>
          <a:solidFill>
            <a:srgbClr val="EEF8F8"/>
          </a:solidFill>
        </p:spPr>
        <p:txBody>
          <a:bodyPr/>
          <a:lstStyle/>
          <a:p>
            <a:r>
              <a:rPr lang="en-US" dirty="0"/>
              <a:t>Click to edit Master title style</a:t>
            </a:r>
            <a:endParaRPr lang="en-GB" dirty="0"/>
          </a:p>
        </p:txBody>
      </p:sp>
    </p:spTree>
    <p:extLst>
      <p:ext uri="{BB962C8B-B14F-4D97-AF65-F5344CB8AC3E}">
        <p14:creationId xmlns:p14="http://schemas.microsoft.com/office/powerpoint/2010/main" val="180954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5" name="Rectangle 4"/>
          <p:cNvSpPr/>
          <p:nvPr userDrawn="1"/>
        </p:nvSpPr>
        <p:spPr>
          <a:xfrm>
            <a:off x="-57718" y="-20538"/>
            <a:ext cx="9217024" cy="5164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0" hasCustomPrompt="1"/>
          </p:nvPr>
        </p:nvSpPr>
        <p:spPr>
          <a:xfrm>
            <a:off x="-57150" y="-20638"/>
            <a:ext cx="9217025" cy="5164138"/>
          </a:xfrm>
        </p:spPr>
        <p:txBody>
          <a:bodyPr/>
          <a:lstStyle>
            <a:lvl1pPr>
              <a:defRPr/>
            </a:lvl1pPr>
          </a:lstStyle>
          <a:p>
            <a:r>
              <a:rPr lang="en-GB" dirty="0"/>
              <a:t>Full size picture</a:t>
            </a:r>
          </a:p>
        </p:txBody>
      </p:sp>
    </p:spTree>
    <p:extLst>
      <p:ext uri="{BB962C8B-B14F-4D97-AF65-F5344CB8AC3E}">
        <p14:creationId xmlns:p14="http://schemas.microsoft.com/office/powerpoint/2010/main" val="208706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solidFill>
            <a:srgbClr val="EEF8F8"/>
          </a:solidFill>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168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wo Content alternat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solidFill>
            <a:srgbClr val="EEF8F8"/>
          </a:solidFill>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251347"/>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379809"/>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222034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wo Content alternate without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solidFill>
            <a:srgbClr val="EEF8F8"/>
          </a:solidFill>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671218"/>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799680"/>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9165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683568" y="1275606"/>
            <a:ext cx="77768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683568" y="1491630"/>
            <a:ext cx="7740755" cy="923330"/>
          </a:xfrm>
          <a:prstGeom prst="rect">
            <a:avLst/>
          </a:prstGeom>
          <a:noFill/>
        </p:spPr>
        <p:txBody>
          <a:bodyPr wrap="square" rtlCol="0">
            <a:spAutoFit/>
          </a:bodyPr>
          <a:lstStyle/>
          <a:p>
            <a:pPr algn="ctr"/>
            <a:r>
              <a:rPr lang="en-GB" sz="5400" kern="1200" baseline="0" dirty="0">
                <a:solidFill>
                  <a:schemeClr val="tx1"/>
                </a:solidFill>
                <a:latin typeface="Arial" panose="020B0604020202020204" pitchFamily="34" charset="0"/>
                <a:ea typeface="+mj-ea"/>
                <a:cs typeface="Arial" panose="020B0604020202020204" pitchFamily="34" charset="0"/>
              </a:rPr>
              <a:t>Thank you</a:t>
            </a:r>
          </a:p>
        </p:txBody>
      </p:sp>
      <p:sp>
        <p:nvSpPr>
          <p:cNvPr id="9" name="Rectangle 8"/>
          <p:cNvSpPr/>
          <p:nvPr userDrawn="1"/>
        </p:nvSpPr>
        <p:spPr>
          <a:xfrm>
            <a:off x="1331640" y="2503957"/>
            <a:ext cx="640840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kern="1200" baseline="0" dirty="0">
                <a:solidFill>
                  <a:schemeClr val="tx1">
                    <a:lumMod val="65000"/>
                    <a:lumOff val="35000"/>
                  </a:schemeClr>
                </a:solidFill>
                <a:latin typeface="Arial" panose="020B0604020202020204" pitchFamily="34" charset="0"/>
                <a:ea typeface="+mn-ea"/>
                <a:cs typeface="+mn-cs"/>
              </a:rPr>
              <a:t>www.healthierfuture.org.uk</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72" y="4026397"/>
            <a:ext cx="9180512" cy="1130021"/>
          </a:xfrm>
          <a:prstGeom prst="rect">
            <a:avLst/>
          </a:prstGeom>
        </p:spPr>
      </p:pic>
    </p:spTree>
    <p:extLst>
      <p:ext uri="{BB962C8B-B14F-4D97-AF65-F5344CB8AC3E}">
        <p14:creationId xmlns:p14="http://schemas.microsoft.com/office/powerpoint/2010/main" val="170996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200151"/>
            <a:ext cx="8229600" cy="3252556"/>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218270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screen">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9252520" cy="85725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6512" y="843558"/>
            <a:ext cx="9217024" cy="360914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78361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5486"/>
            <a:ext cx="8229600" cy="426064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14795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Content without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20538"/>
            <a:ext cx="9180512" cy="5164038"/>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821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14601"/>
            <a:ext cx="7772400" cy="1021556"/>
          </a:xfrm>
          <a:noFill/>
        </p:spPr>
        <p:txBody>
          <a:bodyPr anchor="t">
            <a:noAutofit/>
          </a:bodyPr>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289460"/>
            <a:ext cx="7772400" cy="1125140"/>
          </a:xfrm>
          <a:noFill/>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15731" y="3442294"/>
            <a:ext cx="9144000" cy="1701206"/>
          </a:xfrm>
          <a:prstGeom prst="rect">
            <a:avLst/>
          </a:prstGeom>
        </p:spPr>
      </p:pic>
      <p:grpSp>
        <p:nvGrpSpPr>
          <p:cNvPr id="9" name="Group 8"/>
          <p:cNvGrpSpPr/>
          <p:nvPr userDrawn="1"/>
        </p:nvGrpSpPr>
        <p:grpSpPr>
          <a:xfrm>
            <a:off x="611560" y="-102546"/>
            <a:ext cx="8425030" cy="1045096"/>
            <a:chOff x="611560" y="-102546"/>
            <a:chExt cx="8425030" cy="1045096"/>
          </a:xfrm>
        </p:grpSpPr>
        <p:sp>
          <p:nvSpPr>
            <p:cNvPr id="10" name="TextBox 9"/>
            <p:cNvSpPr txBox="1"/>
            <p:nvPr userDrawn="1"/>
          </p:nvSpPr>
          <p:spPr>
            <a:xfrm>
              <a:off x="611560" y="127724"/>
              <a:ext cx="4104471" cy="646113"/>
            </a:xfrm>
            <a:prstGeom prst="rect">
              <a:avLst/>
            </a:prstGeom>
            <a:noFill/>
          </p:spPr>
          <p:txBody>
            <a:bodyPr wrap="square" lIns="91212" tIns="45612" rIns="91212" bIns="45612" rtlCol="0">
              <a:spAutoFit/>
            </a:bodyPr>
            <a:lstStyle/>
            <a:p>
              <a:pPr marL="456061" algn="r" defTabSz="912119"/>
              <a:r>
                <a:rPr lang="en-GB" sz="1800" b="1" dirty="0">
                  <a:solidFill>
                    <a:prstClr val="white">
                      <a:lumMod val="50000"/>
                    </a:prstClr>
                  </a:solidFill>
                  <a:latin typeface="Arial"/>
                  <a:ea typeface="Times New Roman"/>
                </a:rPr>
                <a:t>Hertfordshire and West</a:t>
              </a:r>
              <a:r>
                <a:rPr lang="en-GB" sz="1800" b="1" baseline="0" dirty="0">
                  <a:solidFill>
                    <a:prstClr val="white">
                      <a:lumMod val="50000"/>
                    </a:prstClr>
                  </a:solidFill>
                  <a:latin typeface="Arial"/>
                  <a:ea typeface="Times New Roman"/>
                </a:rPr>
                <a:t> Essex </a:t>
              </a:r>
              <a:br>
                <a:rPr lang="en-GB" sz="1800" b="1" baseline="0" dirty="0">
                  <a:solidFill>
                    <a:prstClr val="white">
                      <a:lumMod val="50000"/>
                    </a:prstClr>
                  </a:solidFill>
                  <a:latin typeface="Arial"/>
                  <a:ea typeface="Times New Roman"/>
                </a:rPr>
              </a:br>
              <a:r>
                <a:rPr lang="en-GB" sz="1800" b="1" baseline="0" dirty="0">
                  <a:solidFill>
                    <a:prstClr val="white">
                      <a:lumMod val="50000"/>
                    </a:prstClr>
                  </a:solidFill>
                  <a:latin typeface="Arial"/>
                  <a:ea typeface="Times New Roman"/>
                </a:rPr>
                <a:t>I</a:t>
              </a:r>
              <a:r>
                <a:rPr lang="en-GB" sz="1800" b="1" kern="1200" dirty="0">
                  <a:solidFill>
                    <a:prstClr val="white">
                      <a:lumMod val="50000"/>
                    </a:prstClr>
                  </a:solidFill>
                  <a:latin typeface="Arial"/>
                  <a:ea typeface="Times New Roman"/>
                  <a:cs typeface="+mn-cs"/>
                </a:rPr>
                <a:t>ntegrated Care System</a:t>
              </a:r>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13" name="Picture 12"/>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33257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178321"/>
            <a:ext cx="4038600" cy="327781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78321"/>
            <a:ext cx="4038600" cy="327781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356432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out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2017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out footer title full width">
    <p:spTree>
      <p:nvGrpSpPr>
        <p:cNvPr id="1" name=""/>
        <p:cNvGrpSpPr/>
        <p:nvPr/>
      </p:nvGrpSpPr>
      <p:grpSpPr>
        <a:xfrm>
          <a:off x="0" y="0"/>
          <a:ext cx="0" cy="0"/>
          <a:chOff x="0" y="0"/>
          <a:chExt cx="0" cy="0"/>
        </a:xfrm>
      </p:grpSpPr>
      <p:sp>
        <p:nvSpPr>
          <p:cNvPr id="2" name="Title 1"/>
          <p:cNvSpPr>
            <a:spLocks noGrp="1"/>
          </p:cNvSpPr>
          <p:nvPr>
            <p:ph type="title"/>
          </p:nvPr>
        </p:nvSpPr>
        <p:spPr>
          <a:xfrm>
            <a:off x="-495537" y="-20538"/>
            <a:ext cx="10098563" cy="85725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894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b="23225"/>
          <a:stretch/>
        </p:blipFill>
        <p:spPr bwMode="auto">
          <a:xfrm>
            <a:off x="-47550" y="-26754"/>
            <a:ext cx="9228062" cy="517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05979"/>
            <a:ext cx="8229600" cy="857250"/>
          </a:xfrm>
          <a:prstGeom prst="rect">
            <a:avLst/>
          </a:prstGeom>
          <a:solidFill>
            <a:srgbClr val="EEF8F8"/>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a:solidFill>
            <a:srgbClr val="EEF8F8"/>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04647E-74C7-423E-B286-17823751C959}" type="datetimeFigureOut">
              <a:rPr lang="en-GB" smtClean="0"/>
              <a:t>09/12/2020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119438-AA95-417E-94C8-89C124253AB0}" type="slidenum">
              <a:rPr lang="en-GB" smtClean="0"/>
              <a:t>‹#›</a:t>
            </a:fld>
            <a:endParaRPr lang="en-GB"/>
          </a:p>
        </p:txBody>
      </p:sp>
    </p:spTree>
    <p:extLst>
      <p:ext uri="{BB962C8B-B14F-4D97-AF65-F5344CB8AC3E}">
        <p14:creationId xmlns:p14="http://schemas.microsoft.com/office/powerpoint/2010/main" val="95737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8" r:id="rId4"/>
    <p:sldLayoutId id="2147483659" r:id="rId5"/>
    <p:sldLayoutId id="2147483651" r:id="rId6"/>
    <p:sldLayoutId id="2147483652" r:id="rId7"/>
    <p:sldLayoutId id="2147483660" r:id="rId8"/>
    <p:sldLayoutId id="2147483664" r:id="rId9"/>
    <p:sldLayoutId id="2147483654" r:id="rId10"/>
    <p:sldLayoutId id="2147483663" r:id="rId11"/>
    <p:sldLayoutId id="2147483655" r:id="rId12"/>
    <p:sldLayoutId id="2147483657" r:id="rId13"/>
    <p:sldLayoutId id="2147483656" r:id="rId14"/>
    <p:sldLayoutId id="2147483661" r:id="rId15"/>
    <p:sldLayoutId id="2147483662" r:id="rId16"/>
  </p:sldLayoutIdLst>
  <p:txStyles>
    <p:titleStyle>
      <a:lvl1pPr algn="ctr" defTabSz="914400" rtl="0" eaLnBrk="1" latinLnBrk="0" hangingPunct="1">
        <a:spcBef>
          <a:spcPct val="0"/>
        </a:spcBef>
        <a:buNone/>
        <a:defRPr lang="en-GB" sz="4400" kern="1200" baseline="0" dirty="0" smtClean="0">
          <a:solidFill>
            <a:srgbClr val="00808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s94lO_2XCdw?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hertsgoodcare.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Vr4GMfLuUio?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Hello and welcome to</a:t>
            </a:r>
            <a:endParaRPr lang="en-GB" dirty="0">
              <a:solidFill>
                <a:schemeClr val="tx1"/>
              </a:solidFill>
            </a:endParaRPr>
          </a:p>
        </p:txBody>
      </p:sp>
      <p:sp>
        <p:nvSpPr>
          <p:cNvPr id="3" name="Content Placeholder 2"/>
          <p:cNvSpPr>
            <a:spLocks noGrp="1"/>
          </p:cNvSpPr>
          <p:nvPr>
            <p:ph idx="1"/>
          </p:nvPr>
        </p:nvSpPr>
        <p:spPr/>
        <p:txBody>
          <a:bodyPr/>
          <a:lstStyle/>
          <a:p>
            <a:pPr marL="0" indent="0">
              <a:buNone/>
            </a:pPr>
            <a:r>
              <a:rPr lang="en-GB" dirty="0" smtClean="0">
                <a:latin typeface="Calibri" panose="020F0502020204030204" pitchFamily="34" charset="0"/>
                <a:ea typeface="Calibri" panose="020F0502020204030204" pitchFamily="34" charset="0"/>
              </a:rPr>
              <a:t>Our </a:t>
            </a:r>
            <a:r>
              <a:rPr lang="en-GB" dirty="0">
                <a:latin typeface="Calibri" panose="020F0502020204030204" pitchFamily="34" charset="0"/>
                <a:ea typeface="Calibri" panose="020F0502020204030204" pitchFamily="34" charset="0"/>
              </a:rPr>
              <a:t>Future Heroes </a:t>
            </a:r>
            <a:r>
              <a:rPr lang="en-GB" dirty="0" smtClean="0">
                <a:latin typeface="Calibri" panose="020F0502020204030204" pitchFamily="34" charset="0"/>
                <a:ea typeface="Calibri" panose="020F0502020204030204" pitchFamily="34" charset="0"/>
              </a:rPr>
              <a:t>Social Care </a:t>
            </a:r>
            <a:r>
              <a:rPr lang="en-GB" dirty="0" smtClean="0">
                <a:latin typeface="Calibri" panose="020F0502020204030204" pitchFamily="34" charset="0"/>
                <a:ea typeface="Calibri" panose="020F0502020204030204" pitchFamily="34" charset="0"/>
              </a:rPr>
              <a:t>session, </a:t>
            </a:r>
            <a:r>
              <a:rPr lang="en-GB" dirty="0" smtClean="0">
                <a:latin typeface="Calibri" panose="020F0502020204030204" pitchFamily="34" charset="0"/>
                <a:ea typeface="Calibri" panose="020F0502020204030204" pitchFamily="34" charset="0"/>
              </a:rPr>
              <a:t>we </a:t>
            </a:r>
            <a:r>
              <a:rPr lang="en-GB" dirty="0">
                <a:latin typeface="Calibri" panose="020F0502020204030204" pitchFamily="34" charset="0"/>
                <a:ea typeface="Calibri" panose="020F0502020204030204" pitchFamily="34" charset="0"/>
              </a:rPr>
              <a:t>will begin shortly. </a:t>
            </a:r>
            <a:endParaRPr lang="en-GB" dirty="0" smtClean="0">
              <a:latin typeface="Calibri" panose="020F0502020204030204" pitchFamily="34" charset="0"/>
              <a:ea typeface="Calibri" panose="020F0502020204030204" pitchFamily="34" charset="0"/>
            </a:endParaRPr>
          </a:p>
          <a:p>
            <a:r>
              <a:rPr lang="en-GB" dirty="0" smtClean="0">
                <a:latin typeface="Calibri" panose="020F0502020204030204" pitchFamily="34" charset="0"/>
                <a:ea typeface="Calibri" panose="020F0502020204030204" pitchFamily="34" charset="0"/>
              </a:rPr>
              <a:t>Please </a:t>
            </a:r>
            <a:r>
              <a:rPr lang="en-GB" dirty="0">
                <a:latin typeface="Calibri" panose="020F0502020204030204" pitchFamily="34" charset="0"/>
                <a:ea typeface="Calibri" panose="020F0502020204030204" pitchFamily="34" charset="0"/>
              </a:rPr>
              <a:t>mute your mics and switch off your cameras. </a:t>
            </a:r>
            <a:endParaRPr lang="en-GB" dirty="0" smtClean="0">
              <a:latin typeface="Calibri" panose="020F0502020204030204" pitchFamily="34" charset="0"/>
              <a:ea typeface="Calibri" panose="020F0502020204030204" pitchFamily="34" charset="0"/>
            </a:endParaRPr>
          </a:p>
          <a:p>
            <a:r>
              <a:rPr lang="en-GB" dirty="0" smtClean="0">
                <a:latin typeface="Calibri" panose="020F0502020204030204" pitchFamily="34" charset="0"/>
                <a:ea typeface="Calibri" panose="020F0502020204030204" pitchFamily="34" charset="0"/>
              </a:rPr>
              <a:t>If </a:t>
            </a:r>
            <a:r>
              <a:rPr lang="en-GB" dirty="0">
                <a:latin typeface="Calibri" panose="020F0502020204030204" pitchFamily="34" charset="0"/>
                <a:ea typeface="Calibri" panose="020F0502020204030204" pitchFamily="34" charset="0"/>
              </a:rPr>
              <a:t>you need technical assistance please use the chat box and we will be happy to help. </a:t>
            </a:r>
          </a:p>
          <a:p>
            <a:endParaRPr lang="en-GB" dirty="0"/>
          </a:p>
        </p:txBody>
      </p:sp>
    </p:spTree>
    <p:extLst>
      <p:ext uri="{BB962C8B-B14F-4D97-AF65-F5344CB8AC3E}">
        <p14:creationId xmlns:p14="http://schemas.microsoft.com/office/powerpoint/2010/main" val="388563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3EA2-A03E-4936-96CF-FE5DE8E5CFB3}"/>
              </a:ext>
            </a:extLst>
          </p:cNvPr>
          <p:cNvSpPr>
            <a:spLocks noGrp="1"/>
          </p:cNvSpPr>
          <p:nvPr>
            <p:ph type="title"/>
          </p:nvPr>
        </p:nvSpPr>
        <p:spPr/>
        <p:txBody>
          <a:bodyPr>
            <a:normAutofit fontScale="90000"/>
          </a:bodyPr>
          <a:lstStyle/>
          <a:p>
            <a:r>
              <a:rPr lang="en-GB" dirty="0"/>
              <a:t>What career progression is available?</a:t>
            </a:r>
          </a:p>
        </p:txBody>
      </p:sp>
      <p:sp>
        <p:nvSpPr>
          <p:cNvPr id="3" name="Content Placeholder 2">
            <a:extLst>
              <a:ext uri="{FF2B5EF4-FFF2-40B4-BE49-F238E27FC236}">
                <a16:creationId xmlns:a16="http://schemas.microsoft.com/office/drawing/2014/main" id="{A88226AB-E54A-4AB4-8DB0-D4FE26FF1D84}"/>
              </a:ext>
            </a:extLst>
          </p:cNvPr>
          <p:cNvSpPr>
            <a:spLocks noGrp="1"/>
          </p:cNvSpPr>
          <p:nvPr>
            <p:ph idx="1"/>
          </p:nvPr>
        </p:nvSpPr>
        <p:spPr>
          <a:xfrm>
            <a:off x="-36512" y="843558"/>
            <a:ext cx="4392488" cy="3609149"/>
          </a:xfrm>
        </p:spPr>
        <p:txBody>
          <a:bodyPr>
            <a:normAutofit fontScale="47500" lnSpcReduction="20000"/>
          </a:bodyPr>
          <a:lstStyle/>
          <a:p>
            <a:r>
              <a:rPr lang="en-GB" dirty="0"/>
              <a:t>Get your level 2 and then level 3 in Health and Social Care. There are level 5, 4 and Degree apprenticeships available too</a:t>
            </a:r>
          </a:p>
          <a:p>
            <a:endParaRPr lang="en-GB" dirty="0"/>
          </a:p>
          <a:p>
            <a:r>
              <a:rPr lang="en-GB" dirty="0"/>
              <a:t>Complete other courses in specific areas like dementia or engagement or exercise</a:t>
            </a:r>
          </a:p>
          <a:p>
            <a:endParaRPr lang="en-GB" dirty="0"/>
          </a:p>
          <a:p>
            <a:r>
              <a:rPr lang="en-GB" dirty="0"/>
              <a:t>Become a Senior or Key Worker</a:t>
            </a:r>
          </a:p>
          <a:p>
            <a:endParaRPr lang="en-GB" dirty="0"/>
          </a:p>
          <a:p>
            <a:r>
              <a:rPr lang="en-GB" dirty="0"/>
              <a:t>Move into training and quality control</a:t>
            </a:r>
          </a:p>
          <a:p>
            <a:endParaRPr lang="en-GB" dirty="0"/>
          </a:p>
          <a:p>
            <a:r>
              <a:rPr lang="en-GB" dirty="0"/>
              <a:t>Take the clinical route and study nursing, social work or occupational therapy</a:t>
            </a:r>
          </a:p>
          <a:p>
            <a:endParaRPr lang="en-GB" dirty="0"/>
          </a:p>
          <a:p>
            <a:r>
              <a:rPr lang="en-GB" dirty="0"/>
              <a:t>Complete management qualifications and make your way up</a:t>
            </a:r>
          </a:p>
          <a:p>
            <a:endParaRPr lang="en-GB" dirty="0"/>
          </a:p>
        </p:txBody>
      </p:sp>
      <p:pic>
        <p:nvPicPr>
          <p:cNvPr id="4" name="Online Media 3" title="&quot;I chose care because...&quot; - Terrence">
            <a:hlinkClick r:id="" action="ppaction://media"/>
            <a:extLst>
              <a:ext uri="{FF2B5EF4-FFF2-40B4-BE49-F238E27FC236}">
                <a16:creationId xmlns:a16="http://schemas.microsoft.com/office/drawing/2014/main" id="{21FF146F-F6FE-4CDA-ADC7-2D261F6C9846}"/>
              </a:ext>
            </a:extLst>
          </p:cNvPr>
          <p:cNvPicPr>
            <a:picLocks noRot="1" noChangeAspect="1"/>
          </p:cNvPicPr>
          <p:nvPr>
            <a:videoFile r:link="rId1"/>
          </p:nvPr>
        </p:nvPicPr>
        <p:blipFill>
          <a:blip r:embed="rId4"/>
          <a:stretch>
            <a:fillRect/>
          </a:stretch>
        </p:blipFill>
        <p:spPr>
          <a:xfrm>
            <a:off x="4355976" y="836712"/>
            <a:ext cx="4788024" cy="3589904"/>
          </a:xfrm>
          <a:prstGeom prst="rect">
            <a:avLst/>
          </a:prstGeom>
          <a:solidFill>
            <a:srgbClr val="EEF8F8"/>
          </a:solidFill>
        </p:spPr>
      </p:pic>
    </p:spTree>
    <p:extLst>
      <p:ext uri="{BB962C8B-B14F-4D97-AF65-F5344CB8AC3E}">
        <p14:creationId xmlns:p14="http://schemas.microsoft.com/office/powerpoint/2010/main" val="594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do I need to get into care?</a:t>
            </a:r>
          </a:p>
        </p:txBody>
      </p:sp>
      <p:graphicFrame>
        <p:nvGraphicFramePr>
          <p:cNvPr id="5" name="Table 5">
            <a:extLst>
              <a:ext uri="{FF2B5EF4-FFF2-40B4-BE49-F238E27FC236}">
                <a16:creationId xmlns:a16="http://schemas.microsoft.com/office/drawing/2014/main" id="{036ABD0E-BBEB-49E6-8293-D7CD6225AB44}"/>
              </a:ext>
            </a:extLst>
          </p:cNvPr>
          <p:cNvGraphicFramePr>
            <a:graphicFrameLocks noGrp="1"/>
          </p:cNvGraphicFramePr>
          <p:nvPr>
            <p:ph idx="1"/>
            <p:extLst>
              <p:ext uri="{D42A27DB-BD31-4B8C-83A1-F6EECF244321}">
                <p14:modId xmlns:p14="http://schemas.microsoft.com/office/powerpoint/2010/main" val="2850892740"/>
              </p:ext>
            </p:extLst>
          </p:nvPr>
        </p:nvGraphicFramePr>
        <p:xfrm>
          <a:off x="-36513" y="842963"/>
          <a:ext cx="9217026" cy="2966720"/>
        </p:xfrm>
        <a:graphic>
          <a:graphicData uri="http://schemas.openxmlformats.org/drawingml/2006/table">
            <a:tbl>
              <a:tblPr firstRow="1" bandRow="1">
                <a:tableStyleId>{5C22544A-7EE6-4342-B048-85BDC9FD1C3A}</a:tableStyleId>
              </a:tblPr>
              <a:tblGrid>
                <a:gridCol w="4608513">
                  <a:extLst>
                    <a:ext uri="{9D8B030D-6E8A-4147-A177-3AD203B41FA5}">
                      <a16:colId xmlns:a16="http://schemas.microsoft.com/office/drawing/2014/main" val="507940129"/>
                    </a:ext>
                  </a:extLst>
                </a:gridCol>
                <a:gridCol w="4608513">
                  <a:extLst>
                    <a:ext uri="{9D8B030D-6E8A-4147-A177-3AD203B41FA5}">
                      <a16:colId xmlns:a16="http://schemas.microsoft.com/office/drawing/2014/main" val="2987624438"/>
                    </a:ext>
                  </a:extLst>
                </a:gridCol>
              </a:tblGrid>
              <a:tr h="370840">
                <a:tc>
                  <a:txBody>
                    <a:bodyPr/>
                    <a:lstStyle/>
                    <a:p>
                      <a:r>
                        <a:rPr lang="en-GB" dirty="0"/>
                        <a:t>Values and Beliefs</a:t>
                      </a:r>
                    </a:p>
                  </a:txBody>
                  <a:tcPr/>
                </a:tc>
                <a:tc>
                  <a:txBody>
                    <a:bodyPr/>
                    <a:lstStyle/>
                    <a:p>
                      <a:r>
                        <a:rPr lang="en-GB" dirty="0"/>
                        <a:t>Transferrable Skills</a:t>
                      </a:r>
                    </a:p>
                  </a:txBody>
                  <a:tcPr/>
                </a:tc>
                <a:extLst>
                  <a:ext uri="{0D108BD9-81ED-4DB2-BD59-A6C34878D82A}">
                    <a16:rowId xmlns:a16="http://schemas.microsoft.com/office/drawing/2014/main" val="2852100131"/>
                  </a:ext>
                </a:extLst>
              </a:tr>
              <a:tr h="370840">
                <a:tc>
                  <a:txBody>
                    <a:bodyPr/>
                    <a:lstStyle/>
                    <a:p>
                      <a:r>
                        <a:rPr lang="en-GB" dirty="0"/>
                        <a:t>A flexible approach</a:t>
                      </a:r>
                    </a:p>
                  </a:txBody>
                  <a:tcPr/>
                </a:tc>
                <a:tc>
                  <a:txBody>
                    <a:bodyPr/>
                    <a:lstStyle/>
                    <a:p>
                      <a:r>
                        <a:rPr lang="en-GB" dirty="0"/>
                        <a:t>Creativity</a:t>
                      </a:r>
                    </a:p>
                  </a:txBody>
                  <a:tcPr/>
                </a:tc>
                <a:extLst>
                  <a:ext uri="{0D108BD9-81ED-4DB2-BD59-A6C34878D82A}">
                    <a16:rowId xmlns:a16="http://schemas.microsoft.com/office/drawing/2014/main" val="1291792886"/>
                  </a:ext>
                </a:extLst>
              </a:tr>
              <a:tr h="370840">
                <a:tc>
                  <a:txBody>
                    <a:bodyPr/>
                    <a:lstStyle/>
                    <a:p>
                      <a:r>
                        <a:rPr lang="en-GB" dirty="0"/>
                        <a:t>Person-centred care</a:t>
                      </a:r>
                    </a:p>
                  </a:txBody>
                  <a:tcPr/>
                </a:tc>
                <a:tc>
                  <a:txBody>
                    <a:bodyPr/>
                    <a:lstStyle/>
                    <a:p>
                      <a:r>
                        <a:rPr lang="en-GB" dirty="0"/>
                        <a:t>Patience</a:t>
                      </a:r>
                    </a:p>
                  </a:txBody>
                  <a:tcPr/>
                </a:tc>
                <a:extLst>
                  <a:ext uri="{0D108BD9-81ED-4DB2-BD59-A6C34878D82A}">
                    <a16:rowId xmlns:a16="http://schemas.microsoft.com/office/drawing/2014/main" val="2705539380"/>
                  </a:ext>
                </a:extLst>
              </a:tr>
              <a:tr h="370840">
                <a:tc>
                  <a:txBody>
                    <a:bodyPr/>
                    <a:lstStyle/>
                    <a:p>
                      <a:r>
                        <a:rPr lang="en-GB" dirty="0"/>
                        <a:t>Make a difference</a:t>
                      </a:r>
                    </a:p>
                  </a:txBody>
                  <a:tcPr/>
                </a:tc>
                <a:tc>
                  <a:txBody>
                    <a:bodyPr/>
                    <a:lstStyle/>
                    <a:p>
                      <a:r>
                        <a:rPr lang="en-GB" dirty="0"/>
                        <a:t>Observant</a:t>
                      </a:r>
                    </a:p>
                  </a:txBody>
                  <a:tcPr/>
                </a:tc>
                <a:extLst>
                  <a:ext uri="{0D108BD9-81ED-4DB2-BD59-A6C34878D82A}">
                    <a16:rowId xmlns:a16="http://schemas.microsoft.com/office/drawing/2014/main" val="88220245"/>
                  </a:ext>
                </a:extLst>
              </a:tr>
              <a:tr h="370840">
                <a:tc>
                  <a:txBody>
                    <a:bodyPr/>
                    <a:lstStyle/>
                    <a:p>
                      <a:r>
                        <a:rPr lang="en-GB" dirty="0"/>
                        <a:t>A caring attitude</a:t>
                      </a:r>
                    </a:p>
                  </a:txBody>
                  <a:tcPr/>
                </a:tc>
                <a:tc>
                  <a:txBody>
                    <a:bodyPr/>
                    <a:lstStyle/>
                    <a:p>
                      <a:r>
                        <a:rPr lang="en-GB" dirty="0"/>
                        <a:t>Empathetic</a:t>
                      </a:r>
                    </a:p>
                  </a:txBody>
                  <a:tcPr/>
                </a:tc>
                <a:extLst>
                  <a:ext uri="{0D108BD9-81ED-4DB2-BD59-A6C34878D82A}">
                    <a16:rowId xmlns:a16="http://schemas.microsoft.com/office/drawing/2014/main" val="469053810"/>
                  </a:ext>
                </a:extLst>
              </a:tr>
              <a:tr h="370840">
                <a:tc>
                  <a:txBody>
                    <a:bodyPr/>
                    <a:lstStyle/>
                    <a:p>
                      <a:r>
                        <a:rPr lang="en-GB" dirty="0"/>
                        <a:t>Honesty and Integrity </a:t>
                      </a:r>
                    </a:p>
                  </a:txBody>
                  <a:tcPr/>
                </a:tc>
                <a:tc>
                  <a:txBody>
                    <a:bodyPr/>
                    <a:lstStyle/>
                    <a:p>
                      <a:r>
                        <a:rPr lang="en-GB" dirty="0"/>
                        <a:t>Good listener</a:t>
                      </a:r>
                    </a:p>
                  </a:txBody>
                  <a:tcPr/>
                </a:tc>
                <a:extLst>
                  <a:ext uri="{0D108BD9-81ED-4DB2-BD59-A6C34878D82A}">
                    <a16:rowId xmlns:a16="http://schemas.microsoft.com/office/drawing/2014/main" val="3054747035"/>
                  </a:ext>
                </a:extLst>
              </a:tr>
              <a:tr h="370840">
                <a:tc>
                  <a:txBody>
                    <a:bodyPr/>
                    <a:lstStyle/>
                    <a:p>
                      <a:r>
                        <a:rPr lang="en-GB" dirty="0"/>
                        <a:t>Willingness to learn</a:t>
                      </a:r>
                    </a:p>
                  </a:txBody>
                  <a:tcPr/>
                </a:tc>
                <a:tc>
                  <a:txBody>
                    <a:bodyPr/>
                    <a:lstStyle/>
                    <a:p>
                      <a:r>
                        <a:rPr lang="en-GB" dirty="0"/>
                        <a:t>Customer service </a:t>
                      </a:r>
                    </a:p>
                  </a:txBody>
                  <a:tcPr/>
                </a:tc>
                <a:extLst>
                  <a:ext uri="{0D108BD9-81ED-4DB2-BD59-A6C34878D82A}">
                    <a16:rowId xmlns:a16="http://schemas.microsoft.com/office/drawing/2014/main" val="513856261"/>
                  </a:ext>
                </a:extLst>
              </a:tr>
              <a:tr h="370840">
                <a:tc>
                  <a:txBody>
                    <a:bodyPr/>
                    <a:lstStyle/>
                    <a:p>
                      <a:r>
                        <a:rPr lang="en-GB" dirty="0"/>
                        <a:t>Open-mindedness</a:t>
                      </a:r>
                    </a:p>
                  </a:txBody>
                  <a:tcPr/>
                </a:tc>
                <a:tc>
                  <a:txBody>
                    <a:bodyPr/>
                    <a:lstStyle/>
                    <a:p>
                      <a:r>
                        <a:rPr lang="en-GB" dirty="0"/>
                        <a:t>Team Player</a:t>
                      </a:r>
                    </a:p>
                  </a:txBody>
                  <a:tcPr/>
                </a:tc>
                <a:extLst>
                  <a:ext uri="{0D108BD9-81ED-4DB2-BD59-A6C34878D82A}">
                    <a16:rowId xmlns:a16="http://schemas.microsoft.com/office/drawing/2014/main" val="2912580326"/>
                  </a:ext>
                </a:extLst>
              </a:tr>
            </a:tbl>
          </a:graphicData>
        </a:graphic>
      </p:graphicFrame>
      <p:pic>
        <p:nvPicPr>
          <p:cNvPr id="4" name="Picture 3"/>
          <p:cNvPicPr>
            <a:picLocks noChangeAspect="1"/>
          </p:cNvPicPr>
          <p:nvPr/>
        </p:nvPicPr>
        <p:blipFill>
          <a:blip r:embed="rId3"/>
          <a:stretch>
            <a:fillRect/>
          </a:stretch>
        </p:blipFill>
        <p:spPr>
          <a:xfrm>
            <a:off x="6516216" y="4587974"/>
            <a:ext cx="2511770" cy="323116"/>
          </a:xfrm>
          <a:prstGeom prst="rect">
            <a:avLst/>
          </a:prstGeom>
        </p:spPr>
      </p:pic>
    </p:spTree>
    <p:extLst>
      <p:ext uri="{BB962C8B-B14F-4D97-AF65-F5344CB8AC3E}">
        <p14:creationId xmlns:p14="http://schemas.microsoft.com/office/powerpoint/2010/main" val="29959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1033-4A3A-4977-9A5F-3034147AD58A}"/>
              </a:ext>
            </a:extLst>
          </p:cNvPr>
          <p:cNvSpPr>
            <a:spLocks noGrp="1"/>
          </p:cNvSpPr>
          <p:nvPr>
            <p:ph type="title"/>
          </p:nvPr>
        </p:nvSpPr>
        <p:spPr/>
        <p:txBody>
          <a:bodyPr>
            <a:normAutofit fontScale="90000"/>
          </a:bodyPr>
          <a:lstStyle/>
          <a:p>
            <a:r>
              <a:rPr lang="en-GB" dirty="0"/>
              <a:t>Why should I choose adult social care?</a:t>
            </a:r>
          </a:p>
        </p:txBody>
      </p:sp>
      <p:sp>
        <p:nvSpPr>
          <p:cNvPr id="6" name="Content Placeholder 5">
            <a:extLst>
              <a:ext uri="{FF2B5EF4-FFF2-40B4-BE49-F238E27FC236}">
                <a16:creationId xmlns:a16="http://schemas.microsoft.com/office/drawing/2014/main" id="{97DD66A4-E734-489C-A1DD-E6BB74F3AF66}"/>
              </a:ext>
            </a:extLst>
          </p:cNvPr>
          <p:cNvSpPr>
            <a:spLocks noGrp="1"/>
          </p:cNvSpPr>
          <p:nvPr>
            <p:ph idx="1"/>
          </p:nvPr>
        </p:nvSpPr>
        <p:spPr>
          <a:xfrm>
            <a:off x="-36512" y="987575"/>
            <a:ext cx="3384376" cy="3035993"/>
          </a:xfrm>
        </p:spPr>
        <p:txBody>
          <a:bodyPr>
            <a:normAutofit fontScale="47500" lnSpcReduction="20000"/>
          </a:bodyPr>
          <a:lstStyle/>
          <a:p>
            <a:r>
              <a:rPr lang="en-GB" dirty="0"/>
              <a:t>It’s rewarding</a:t>
            </a:r>
          </a:p>
          <a:p>
            <a:endParaRPr lang="en-GB" dirty="0"/>
          </a:p>
          <a:p>
            <a:r>
              <a:rPr lang="en-GB" dirty="0"/>
              <a:t>Every day is different</a:t>
            </a:r>
          </a:p>
          <a:p>
            <a:endParaRPr lang="en-GB" dirty="0"/>
          </a:p>
          <a:p>
            <a:r>
              <a:rPr lang="en-GB" dirty="0"/>
              <a:t>Job security </a:t>
            </a:r>
          </a:p>
          <a:p>
            <a:endParaRPr lang="en-GB" dirty="0"/>
          </a:p>
          <a:p>
            <a:r>
              <a:rPr lang="en-GB" dirty="0"/>
              <a:t>Career progression</a:t>
            </a:r>
          </a:p>
          <a:p>
            <a:endParaRPr lang="en-GB" dirty="0"/>
          </a:p>
          <a:p>
            <a:r>
              <a:rPr lang="en-GB" dirty="0"/>
              <a:t>Development and Qualifications</a:t>
            </a:r>
          </a:p>
          <a:p>
            <a:endParaRPr lang="en-GB" dirty="0"/>
          </a:p>
          <a:p>
            <a:r>
              <a:rPr lang="en-GB" dirty="0"/>
              <a:t>Flexible and varied</a:t>
            </a:r>
          </a:p>
          <a:p>
            <a:endParaRPr lang="en-GB" dirty="0"/>
          </a:p>
          <a:p>
            <a:r>
              <a:rPr lang="en-GB" dirty="0"/>
              <a:t>Further education opportunities</a:t>
            </a:r>
          </a:p>
          <a:p>
            <a:endParaRPr lang="en-GB" dirty="0"/>
          </a:p>
        </p:txBody>
      </p:sp>
      <p:pic>
        <p:nvPicPr>
          <p:cNvPr id="1026" name="Picture 2">
            <a:extLst>
              <a:ext uri="{FF2B5EF4-FFF2-40B4-BE49-F238E27FC236}">
                <a16:creationId xmlns:a16="http://schemas.microsoft.com/office/drawing/2014/main" id="{77EA96D9-BBCA-4F99-8741-9B18552E1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967" y="987574"/>
            <a:ext cx="5802033" cy="303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4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38-9949-45B4-8AC6-E3B3300FAD6D}"/>
              </a:ext>
            </a:extLst>
          </p:cNvPr>
          <p:cNvSpPr>
            <a:spLocks noGrp="1"/>
          </p:cNvSpPr>
          <p:nvPr>
            <p:ph type="title"/>
          </p:nvPr>
        </p:nvSpPr>
        <p:spPr/>
        <p:txBody>
          <a:bodyPr/>
          <a:lstStyle/>
          <a:p>
            <a:r>
              <a:rPr lang="en-GB" dirty="0"/>
              <a:t>How do I start my career in care?</a:t>
            </a:r>
          </a:p>
        </p:txBody>
      </p:sp>
      <p:sp>
        <p:nvSpPr>
          <p:cNvPr id="3" name="Content Placeholder 2">
            <a:extLst>
              <a:ext uri="{FF2B5EF4-FFF2-40B4-BE49-F238E27FC236}">
                <a16:creationId xmlns:a16="http://schemas.microsoft.com/office/drawing/2014/main" id="{24259758-25AA-4EA9-B650-70E02BA6F7D7}"/>
              </a:ext>
            </a:extLst>
          </p:cNvPr>
          <p:cNvSpPr>
            <a:spLocks noGrp="1"/>
          </p:cNvSpPr>
          <p:nvPr>
            <p:ph idx="1"/>
          </p:nvPr>
        </p:nvSpPr>
        <p:spPr>
          <a:xfrm>
            <a:off x="323528" y="1456790"/>
            <a:ext cx="3960441" cy="2880320"/>
          </a:xfrm>
        </p:spPr>
        <p:txBody>
          <a:bodyPr>
            <a:normAutofit fontScale="62500" lnSpcReduction="20000"/>
          </a:bodyPr>
          <a:lstStyle/>
          <a:p>
            <a:pPr>
              <a:lnSpc>
                <a:spcPct val="140000"/>
              </a:lnSpc>
            </a:pPr>
            <a:r>
              <a:rPr lang="en-GB" sz="3200" dirty="0"/>
              <a:t>Visit </a:t>
            </a:r>
            <a:r>
              <a:rPr lang="en-GB" sz="3200" dirty="0">
                <a:hlinkClick r:id="rId3"/>
              </a:rPr>
              <a:t>www.hertsgoodcare.com</a:t>
            </a:r>
            <a:r>
              <a:rPr lang="en-GB" sz="3200" dirty="0"/>
              <a:t> to register interest in an apprenticeship, work experience or a job</a:t>
            </a:r>
          </a:p>
          <a:p>
            <a:pPr>
              <a:lnSpc>
                <a:spcPct val="140000"/>
              </a:lnSpc>
            </a:pPr>
            <a:r>
              <a:rPr lang="en-GB" sz="3200" dirty="0"/>
              <a:t>Follow us on Facebook, Twitter and Instagram to learn more @hertsgoodcare </a:t>
            </a:r>
          </a:p>
          <a:p>
            <a:endParaRPr lang="en-GB" dirty="0"/>
          </a:p>
        </p:txBody>
      </p:sp>
      <p:pic>
        <p:nvPicPr>
          <p:cNvPr id="4" name="Picture 3">
            <a:extLst>
              <a:ext uri="{FF2B5EF4-FFF2-40B4-BE49-F238E27FC236}">
                <a16:creationId xmlns:a16="http://schemas.microsoft.com/office/drawing/2014/main" id="{7676679C-7132-4D50-99B1-51B488083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362" y="3479859"/>
            <a:ext cx="742223" cy="742223"/>
          </a:xfrm>
          <a:prstGeom prst="rect">
            <a:avLst/>
          </a:prstGeom>
        </p:spPr>
      </p:pic>
      <p:pic>
        <p:nvPicPr>
          <p:cNvPr id="5" name="Picture 4">
            <a:extLst>
              <a:ext uri="{FF2B5EF4-FFF2-40B4-BE49-F238E27FC236}">
                <a16:creationId xmlns:a16="http://schemas.microsoft.com/office/drawing/2014/main" id="{19C3FE61-816E-4C4B-B242-93F76E4C3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221" y="3479859"/>
            <a:ext cx="742223" cy="742223"/>
          </a:xfrm>
          <a:prstGeom prst="rect">
            <a:avLst/>
          </a:prstGeom>
        </p:spPr>
      </p:pic>
      <p:pic>
        <p:nvPicPr>
          <p:cNvPr id="6" name="Picture 5">
            <a:extLst>
              <a:ext uri="{FF2B5EF4-FFF2-40B4-BE49-F238E27FC236}">
                <a16:creationId xmlns:a16="http://schemas.microsoft.com/office/drawing/2014/main" id="{52C015A9-8065-427A-9E86-A3D9EA0CC8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3479859"/>
            <a:ext cx="742223" cy="742223"/>
          </a:xfrm>
          <a:prstGeom prst="rect">
            <a:avLst/>
          </a:prstGeom>
        </p:spPr>
      </p:pic>
      <p:sp>
        <p:nvSpPr>
          <p:cNvPr id="8" name="TextBox 7">
            <a:extLst>
              <a:ext uri="{FF2B5EF4-FFF2-40B4-BE49-F238E27FC236}">
                <a16:creationId xmlns:a16="http://schemas.microsoft.com/office/drawing/2014/main" id="{F67A316A-3D06-43B7-9632-9D503153EBC9}"/>
              </a:ext>
            </a:extLst>
          </p:cNvPr>
          <p:cNvSpPr txBox="1"/>
          <p:nvPr/>
        </p:nvSpPr>
        <p:spPr>
          <a:xfrm>
            <a:off x="4871834" y="1456790"/>
            <a:ext cx="3888432" cy="1938992"/>
          </a:xfrm>
          <a:prstGeom prst="rect">
            <a:avLst/>
          </a:prstGeom>
          <a:solidFill>
            <a:schemeClr val="accent6"/>
          </a:solidFill>
        </p:spPr>
        <p:txBody>
          <a:bodyPr wrap="square" rtlCol="0">
            <a:spAutoFit/>
          </a:bodyPr>
          <a:lstStyle/>
          <a:p>
            <a:pPr marL="342900" indent="-342900">
              <a:buFont typeface="Arial" panose="020B0604020202020204" pitchFamily="34" charset="0"/>
              <a:buChar char="•"/>
            </a:pPr>
            <a:r>
              <a:rPr lang="en-GB" sz="2000" b="1" dirty="0"/>
              <a:t>Work Experience</a:t>
            </a:r>
          </a:p>
          <a:p>
            <a:pPr marL="342900" indent="-342900">
              <a:buFont typeface="Arial" panose="020B0604020202020204" pitchFamily="34" charset="0"/>
              <a:buChar char="•"/>
            </a:pPr>
            <a:r>
              <a:rPr lang="en-GB" sz="2000" b="1" dirty="0"/>
              <a:t>Apprenticeships</a:t>
            </a:r>
          </a:p>
          <a:p>
            <a:pPr marL="342900" indent="-342900">
              <a:buFont typeface="Arial" panose="020B0604020202020204" pitchFamily="34" charset="0"/>
              <a:buChar char="•"/>
            </a:pPr>
            <a:r>
              <a:rPr lang="en-GB" sz="2000" b="1" dirty="0"/>
              <a:t>Traineeships</a:t>
            </a:r>
          </a:p>
          <a:p>
            <a:pPr marL="342900" indent="-342900">
              <a:buFont typeface="Arial" panose="020B0604020202020204" pitchFamily="34" charset="0"/>
              <a:buChar char="•"/>
            </a:pPr>
            <a:r>
              <a:rPr lang="en-GB" sz="2000" b="1" dirty="0"/>
              <a:t>Full time and Part time jobs while you study at college or sixth form </a:t>
            </a:r>
          </a:p>
        </p:txBody>
      </p:sp>
    </p:spTree>
    <p:extLst>
      <p:ext uri="{BB962C8B-B14F-4D97-AF65-F5344CB8AC3E}">
        <p14:creationId xmlns:p14="http://schemas.microsoft.com/office/powerpoint/2010/main" val="19447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D690-55FB-4F55-A899-72BF6D5BA5BD}"/>
              </a:ext>
            </a:extLst>
          </p:cNvPr>
          <p:cNvSpPr>
            <a:spLocks noGrp="1"/>
          </p:cNvSpPr>
          <p:nvPr>
            <p:ph type="title"/>
          </p:nvPr>
        </p:nvSpPr>
        <p:spPr/>
        <p:txBody>
          <a:bodyPr/>
          <a:lstStyle/>
          <a:p>
            <a:r>
              <a:rPr lang="en-GB" dirty="0"/>
              <a:t>Quiz Answers</a:t>
            </a:r>
          </a:p>
        </p:txBody>
      </p:sp>
      <p:sp>
        <p:nvSpPr>
          <p:cNvPr id="3" name="Content Placeholder 2">
            <a:extLst>
              <a:ext uri="{FF2B5EF4-FFF2-40B4-BE49-F238E27FC236}">
                <a16:creationId xmlns:a16="http://schemas.microsoft.com/office/drawing/2014/main" id="{16886F0B-0DC3-4FD9-B188-2B26C4D76E32}"/>
              </a:ext>
            </a:extLst>
          </p:cNvPr>
          <p:cNvSpPr>
            <a:spLocks noGrp="1"/>
          </p:cNvSpPr>
          <p:nvPr>
            <p:ph idx="1"/>
          </p:nvPr>
        </p:nvSpPr>
        <p:spPr/>
        <p:txBody>
          <a:bodyPr>
            <a:normAutofit/>
          </a:bodyPr>
          <a:lstStyle/>
          <a:p>
            <a:pPr marL="0" lvl="0" indent="0">
              <a:lnSpc>
                <a:spcPct val="107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many people over the age of 65 are living with dementia in the UK?</a:t>
            </a:r>
          </a:p>
          <a:p>
            <a:pPr marL="0" lvl="0" indent="0">
              <a:lnSpc>
                <a:spcPct val="107000"/>
              </a:lnSpc>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1 in 14 individuals</a:t>
            </a:r>
          </a:p>
          <a:p>
            <a:pPr marL="0" lvl="0" indent="0">
              <a:lnSpc>
                <a:spcPct val="107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main difference between a nursing home and a care home?</a:t>
            </a:r>
          </a:p>
          <a:p>
            <a:pPr marL="0" lvl="0" indent="0">
              <a:lnSpc>
                <a:spcPct val="107000"/>
              </a:lnSpc>
              <a:buNone/>
            </a:pPr>
            <a:r>
              <a:rPr lang="en-GB" sz="1800" i="1" dirty="0">
                <a:latin typeface="Calibri" panose="020F0502020204030204" pitchFamily="34" charset="0"/>
                <a:ea typeface="Calibri" panose="020F0502020204030204" pitchFamily="34" charset="0"/>
                <a:cs typeface="Times New Roman" panose="02020603050405020304" pitchFamily="18" charset="0"/>
              </a:rPr>
              <a:t>A nursing Home supports individuals with clinical needs too and will have Registered nurses working there to provide this care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do you need to be person-centred when providing care and support?</a:t>
            </a:r>
          </a:p>
          <a:p>
            <a:pPr marL="0" lvl="0" indent="0">
              <a:lnSpc>
                <a:spcPct val="107000"/>
              </a:lnSpc>
              <a:spcAft>
                <a:spcPts val="8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Each individual will have different needs and preference, it is not ‘one way suits all’ when it comes to care</a:t>
            </a:r>
          </a:p>
        </p:txBody>
      </p:sp>
    </p:spTree>
    <p:extLst>
      <p:ext uri="{BB962C8B-B14F-4D97-AF65-F5344CB8AC3E}">
        <p14:creationId xmlns:p14="http://schemas.microsoft.com/office/powerpoint/2010/main" val="156671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What do social workers do ?</a:t>
            </a:r>
          </a:p>
        </p:txBody>
      </p:sp>
      <p:sp>
        <p:nvSpPr>
          <p:cNvPr id="3" name="Subtitle 2"/>
          <p:cNvSpPr>
            <a:spLocks noGrp="1"/>
          </p:cNvSpPr>
          <p:nvPr>
            <p:ph type="subTitle" idx="1"/>
          </p:nvPr>
        </p:nvSpPr>
        <p:spPr>
          <a:xfrm>
            <a:off x="1187624" y="2283718"/>
            <a:ext cx="6768752" cy="1127197"/>
          </a:xfrm>
        </p:spPr>
        <p:txBody>
          <a:bodyPr/>
          <a:lstStyle/>
          <a:p>
            <a:r>
              <a:rPr lang="en-GB" sz="2800" dirty="0"/>
              <a:t>Sannah Ayoub, Adult Care Services, Hertfordshire County Council</a:t>
            </a:r>
          </a:p>
          <a:p>
            <a:endParaRPr lang="en-GB" dirty="0"/>
          </a:p>
        </p:txBody>
      </p:sp>
    </p:spTree>
    <p:extLst>
      <p:ext uri="{BB962C8B-B14F-4D97-AF65-F5344CB8AC3E}">
        <p14:creationId xmlns:p14="http://schemas.microsoft.com/office/powerpoint/2010/main" val="366191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3478"/>
            <a:ext cx="8229600" cy="4176465"/>
          </a:xfrm>
        </p:spPr>
        <p:txBody>
          <a:bodyPr>
            <a:normAutofit fontScale="55000" lnSpcReduction="20000"/>
          </a:bodyPr>
          <a:lstStyle/>
          <a:p>
            <a:r>
              <a:rPr lang="en-GB" dirty="0" smtClean="0"/>
              <a:t>Social </a:t>
            </a:r>
            <a:r>
              <a:rPr lang="en-GB" dirty="0"/>
              <a:t>workers work with a number of people at any one time. This is often referred to as a caseload. Day-to-day work involves assessing people’s needs, strengths and wishes, working with individuals and families directly to help them make changes and solve problems, organising support, making recommendations or referrals to other services and agencies, and keeping detailed records.</a:t>
            </a:r>
          </a:p>
          <a:p>
            <a:r>
              <a:rPr lang="en-GB" dirty="0"/>
              <a:t>The problems social workers deal with are often rooted in social or emotional disadvantage, discrimination, poverty or trauma. Social workers recognise the bigger picture affecting people’s lives and work for a more equal and just society where human rights are respected and protected.</a:t>
            </a:r>
          </a:p>
          <a:p>
            <a:r>
              <a:rPr lang="en-GB" dirty="0"/>
              <a:t>Social workers recognise the bigger picture affecting people’s lives and work for a more equal and just society where human rights are respected and protected.</a:t>
            </a:r>
          </a:p>
          <a:p>
            <a:r>
              <a:rPr lang="en-GB" dirty="0"/>
              <a:t>In all roles, you will be trained and skilled to bring about change. You will also be skilled in using relevant legal powers to protect people’s rights (and sometime balance the rights of everyone involved). This combination of skills is unique to the social work profession</a:t>
            </a:r>
            <a:r>
              <a:rPr lang="en-GB" dirty="0" smtClean="0"/>
              <a:t>.</a:t>
            </a:r>
            <a:endParaRPr lang="en-GB" dirty="0"/>
          </a:p>
        </p:txBody>
      </p:sp>
    </p:spTree>
    <p:extLst>
      <p:ext uri="{BB962C8B-B14F-4D97-AF65-F5344CB8AC3E}">
        <p14:creationId xmlns:p14="http://schemas.microsoft.com/office/powerpoint/2010/main" val="32399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486"/>
            <a:ext cx="8229600" cy="857250"/>
          </a:xfrm>
        </p:spPr>
        <p:txBody>
          <a:bodyPr>
            <a:normAutofit/>
          </a:bodyPr>
          <a:lstStyle/>
          <a:p>
            <a:r>
              <a:rPr lang="en-GB" sz="3200" dirty="0">
                <a:solidFill>
                  <a:schemeClr val="tx1"/>
                </a:solidFill>
              </a:rPr>
              <a:t>Different areas Social Workers can work in</a:t>
            </a:r>
          </a:p>
        </p:txBody>
      </p:sp>
      <p:sp>
        <p:nvSpPr>
          <p:cNvPr id="3" name="Content Placeholder 2"/>
          <p:cNvSpPr>
            <a:spLocks noGrp="1"/>
          </p:cNvSpPr>
          <p:nvPr>
            <p:ph idx="1"/>
          </p:nvPr>
        </p:nvSpPr>
        <p:spPr/>
        <p:txBody>
          <a:bodyPr/>
          <a:lstStyle/>
          <a:p>
            <a:r>
              <a:rPr lang="en-GB" dirty="0"/>
              <a:t>Children services</a:t>
            </a:r>
          </a:p>
          <a:p>
            <a:r>
              <a:rPr lang="en-GB" dirty="0"/>
              <a:t>Mental Health Services</a:t>
            </a:r>
          </a:p>
          <a:p>
            <a:r>
              <a:rPr lang="en-GB" dirty="0"/>
              <a:t>Older people Services</a:t>
            </a:r>
          </a:p>
          <a:p>
            <a:r>
              <a:rPr lang="en-GB" dirty="0"/>
              <a:t>Learning /physical Disability Services </a:t>
            </a:r>
          </a:p>
          <a:p>
            <a:pPr marL="0" indent="0">
              <a:buNone/>
            </a:pPr>
            <a:endParaRPr lang="en-GB" dirty="0"/>
          </a:p>
        </p:txBody>
      </p:sp>
    </p:spTree>
    <p:extLst>
      <p:ext uri="{BB962C8B-B14F-4D97-AF65-F5344CB8AC3E}">
        <p14:creationId xmlns:p14="http://schemas.microsoft.com/office/powerpoint/2010/main" val="388970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Routes into social work </a:t>
            </a:r>
          </a:p>
        </p:txBody>
      </p:sp>
      <p:sp>
        <p:nvSpPr>
          <p:cNvPr id="3" name="Content Placeholder 2"/>
          <p:cNvSpPr>
            <a:spLocks noGrp="1"/>
          </p:cNvSpPr>
          <p:nvPr>
            <p:ph idx="1"/>
          </p:nvPr>
        </p:nvSpPr>
        <p:spPr/>
        <p:txBody>
          <a:bodyPr>
            <a:normAutofit fontScale="32500" lnSpcReduction="20000"/>
          </a:bodyPr>
          <a:lstStyle/>
          <a:p>
            <a:endParaRPr lang="en-GB" dirty="0" smtClean="0"/>
          </a:p>
          <a:p>
            <a:r>
              <a:rPr lang="en-GB" sz="5500" dirty="0" smtClean="0"/>
              <a:t>Social </a:t>
            </a:r>
            <a:r>
              <a:rPr lang="en-GB" sz="5500" dirty="0"/>
              <a:t>Work Degree </a:t>
            </a:r>
          </a:p>
          <a:p>
            <a:pPr marL="0" indent="0">
              <a:buNone/>
            </a:pPr>
            <a:endParaRPr lang="en-GB" sz="5500" dirty="0"/>
          </a:p>
          <a:p>
            <a:r>
              <a:rPr lang="en-GB" sz="5500" dirty="0"/>
              <a:t>Social Work apprenticeship</a:t>
            </a:r>
          </a:p>
          <a:p>
            <a:pPr marL="0" indent="0">
              <a:buNone/>
            </a:pPr>
            <a:endParaRPr lang="en-GB" sz="5500" dirty="0"/>
          </a:p>
          <a:p>
            <a:r>
              <a:rPr lang="en-GB" sz="5500" dirty="0"/>
              <a:t>Step Up to Social Work </a:t>
            </a:r>
            <a:endParaRPr lang="en-GB" sz="5500" dirty="0" smtClean="0"/>
          </a:p>
          <a:p>
            <a:pPr marL="0" indent="0">
              <a:buNone/>
            </a:pPr>
            <a:endParaRPr lang="en-GB" sz="5500" dirty="0"/>
          </a:p>
          <a:p>
            <a:pPr marL="0" indent="0">
              <a:buNone/>
            </a:pPr>
            <a:endParaRPr lang="en-GB" sz="5500" dirty="0"/>
          </a:p>
          <a:p>
            <a:pPr marL="0" indent="0" algn="ctr">
              <a:buNone/>
            </a:pPr>
            <a:r>
              <a:rPr lang="en-GB" sz="5500" dirty="0"/>
              <a:t>Studying is a mixture of academic work as well as Placements </a:t>
            </a:r>
          </a:p>
          <a:p>
            <a:pPr marL="0" indent="0" algn="ctr">
              <a:buNone/>
            </a:pPr>
            <a:endParaRPr lang="en-GB" sz="5500" dirty="0"/>
          </a:p>
          <a:p>
            <a:pPr marL="0" indent="0" algn="ctr">
              <a:buNone/>
            </a:pPr>
            <a:r>
              <a:rPr lang="en-GB" sz="5500" dirty="0"/>
              <a:t>Once qualifying you must register with Social Work England – the official regulating body for social workers and placed on a public register </a:t>
            </a:r>
          </a:p>
          <a:p>
            <a:pPr marL="0" indent="0">
              <a:buNone/>
            </a:pPr>
            <a:endParaRPr lang="en-GB" sz="4200" dirty="0"/>
          </a:p>
        </p:txBody>
      </p:sp>
    </p:spTree>
    <p:extLst>
      <p:ext uri="{BB962C8B-B14F-4D97-AF65-F5344CB8AC3E}">
        <p14:creationId xmlns:p14="http://schemas.microsoft.com/office/powerpoint/2010/main" val="73669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72A0A-AB81-4C00-95A7-B0FF50EB8705}"/>
              </a:ext>
            </a:extLst>
          </p:cNvPr>
          <p:cNvSpPr txBox="1"/>
          <p:nvPr/>
        </p:nvSpPr>
        <p:spPr>
          <a:xfrm>
            <a:off x="1131394" y="3909647"/>
            <a:ext cx="3662313" cy="338554"/>
          </a:xfrm>
          <a:prstGeom prst="rect">
            <a:avLst/>
          </a:prstGeom>
          <a:noFill/>
        </p:spPr>
        <p:txBody>
          <a:bodyPr wrap="square" rtlCol="0">
            <a:spAutoFit/>
          </a:bodyPr>
          <a:lstStyle/>
          <a:p>
            <a:r>
              <a:rPr lang="en-GB" sz="1600" b="1" dirty="0"/>
              <a:t>Newly Qualified Social Worker </a:t>
            </a:r>
          </a:p>
        </p:txBody>
      </p:sp>
      <p:sp>
        <p:nvSpPr>
          <p:cNvPr id="7" name="TextBox 6">
            <a:extLst>
              <a:ext uri="{FF2B5EF4-FFF2-40B4-BE49-F238E27FC236}">
                <a16:creationId xmlns:a16="http://schemas.microsoft.com/office/drawing/2014/main" id="{311DAE6E-D211-494A-BD56-51406E2A4C69}"/>
              </a:ext>
            </a:extLst>
          </p:cNvPr>
          <p:cNvSpPr txBox="1"/>
          <p:nvPr/>
        </p:nvSpPr>
        <p:spPr>
          <a:xfrm>
            <a:off x="1413105" y="3027139"/>
            <a:ext cx="2750270" cy="338554"/>
          </a:xfrm>
          <a:prstGeom prst="rect">
            <a:avLst/>
          </a:prstGeom>
          <a:noFill/>
        </p:spPr>
        <p:txBody>
          <a:bodyPr wrap="square" rtlCol="0">
            <a:spAutoFit/>
          </a:bodyPr>
          <a:lstStyle/>
          <a:p>
            <a:r>
              <a:rPr lang="en-GB" sz="1600" b="1" dirty="0"/>
              <a:t>Experienced social worker </a:t>
            </a:r>
          </a:p>
        </p:txBody>
      </p:sp>
      <p:cxnSp>
        <p:nvCxnSpPr>
          <p:cNvPr id="9" name="Straight Arrow Connector 8">
            <a:extLst>
              <a:ext uri="{FF2B5EF4-FFF2-40B4-BE49-F238E27FC236}">
                <a16:creationId xmlns:a16="http://schemas.microsoft.com/office/drawing/2014/main" id="{D396C02F-2B60-49CB-8060-551BEE10A246}"/>
              </a:ext>
            </a:extLst>
          </p:cNvPr>
          <p:cNvCxnSpPr/>
          <p:nvPr/>
        </p:nvCxnSpPr>
        <p:spPr>
          <a:xfrm flipV="1">
            <a:off x="2411760" y="3435846"/>
            <a:ext cx="0" cy="39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1B6EE3-F9AB-4C7D-927C-0EDD16A9079F}"/>
              </a:ext>
            </a:extLst>
          </p:cNvPr>
          <p:cNvSpPr txBox="1"/>
          <p:nvPr/>
        </p:nvSpPr>
        <p:spPr>
          <a:xfrm>
            <a:off x="111538" y="2182859"/>
            <a:ext cx="2022050" cy="338554"/>
          </a:xfrm>
          <a:prstGeom prst="rect">
            <a:avLst/>
          </a:prstGeom>
          <a:noFill/>
        </p:spPr>
        <p:txBody>
          <a:bodyPr wrap="square" rtlCol="0">
            <a:spAutoFit/>
          </a:bodyPr>
          <a:lstStyle/>
          <a:p>
            <a:r>
              <a:rPr lang="en-GB" sz="1600" b="1" dirty="0"/>
              <a:t>Senior Social Worker </a:t>
            </a:r>
          </a:p>
        </p:txBody>
      </p:sp>
      <p:cxnSp>
        <p:nvCxnSpPr>
          <p:cNvPr id="12" name="Straight Arrow Connector 11">
            <a:extLst>
              <a:ext uri="{FF2B5EF4-FFF2-40B4-BE49-F238E27FC236}">
                <a16:creationId xmlns:a16="http://schemas.microsoft.com/office/drawing/2014/main" id="{70B7BB12-7968-4160-947C-B8597A3A3044}"/>
              </a:ext>
            </a:extLst>
          </p:cNvPr>
          <p:cNvCxnSpPr>
            <a:cxnSpLocks/>
          </p:cNvCxnSpPr>
          <p:nvPr/>
        </p:nvCxnSpPr>
        <p:spPr>
          <a:xfrm flipH="1" flipV="1">
            <a:off x="1246849" y="2626007"/>
            <a:ext cx="388856" cy="277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45B6DE-4418-47E0-9AB8-008966ABECC1}"/>
              </a:ext>
            </a:extLst>
          </p:cNvPr>
          <p:cNvSpPr txBox="1"/>
          <p:nvPr/>
        </p:nvSpPr>
        <p:spPr>
          <a:xfrm>
            <a:off x="3178367" y="2185922"/>
            <a:ext cx="2260331" cy="338554"/>
          </a:xfrm>
          <a:prstGeom prst="rect">
            <a:avLst/>
          </a:prstGeom>
          <a:noFill/>
        </p:spPr>
        <p:txBody>
          <a:bodyPr wrap="square" rtlCol="0">
            <a:spAutoFit/>
          </a:bodyPr>
          <a:lstStyle/>
          <a:p>
            <a:r>
              <a:rPr lang="en-GB" sz="1600" b="1" dirty="0"/>
              <a:t>Advanced Practitioner </a:t>
            </a:r>
          </a:p>
        </p:txBody>
      </p:sp>
      <p:cxnSp>
        <p:nvCxnSpPr>
          <p:cNvPr id="15" name="Straight Arrow Connector 14">
            <a:extLst>
              <a:ext uri="{FF2B5EF4-FFF2-40B4-BE49-F238E27FC236}">
                <a16:creationId xmlns:a16="http://schemas.microsoft.com/office/drawing/2014/main" id="{E813EDBD-4727-4F00-8975-94464ED9F223}"/>
              </a:ext>
            </a:extLst>
          </p:cNvPr>
          <p:cNvCxnSpPr>
            <a:cxnSpLocks/>
          </p:cNvCxnSpPr>
          <p:nvPr/>
        </p:nvCxnSpPr>
        <p:spPr>
          <a:xfrm flipV="1">
            <a:off x="3321944" y="2631986"/>
            <a:ext cx="252167" cy="305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218D695-95C8-4483-B6DF-D794FC7F63CB}"/>
              </a:ext>
            </a:extLst>
          </p:cNvPr>
          <p:cNvCxnSpPr>
            <a:cxnSpLocks/>
          </p:cNvCxnSpPr>
          <p:nvPr/>
        </p:nvCxnSpPr>
        <p:spPr>
          <a:xfrm flipV="1">
            <a:off x="1125336" y="1520262"/>
            <a:ext cx="721151" cy="55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6BA4D21-B515-4B55-B3CD-F58DBD553B36}"/>
              </a:ext>
            </a:extLst>
          </p:cNvPr>
          <p:cNvCxnSpPr/>
          <p:nvPr/>
        </p:nvCxnSpPr>
        <p:spPr>
          <a:xfrm flipH="1" flipV="1">
            <a:off x="3150262" y="1482253"/>
            <a:ext cx="723507" cy="572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E5EEFD7-D8D2-4AC5-BA37-B0C84A04B0D9}"/>
              </a:ext>
            </a:extLst>
          </p:cNvPr>
          <p:cNvSpPr txBox="1"/>
          <p:nvPr/>
        </p:nvSpPr>
        <p:spPr>
          <a:xfrm>
            <a:off x="1589857" y="1064283"/>
            <a:ext cx="2396765" cy="338554"/>
          </a:xfrm>
          <a:prstGeom prst="rect">
            <a:avLst/>
          </a:prstGeom>
          <a:noFill/>
        </p:spPr>
        <p:txBody>
          <a:bodyPr wrap="square" rtlCol="0">
            <a:spAutoFit/>
          </a:bodyPr>
          <a:lstStyle/>
          <a:p>
            <a:r>
              <a:rPr lang="en-GB" sz="1600" b="1" dirty="0"/>
              <a:t>Deputy Team Manager </a:t>
            </a:r>
          </a:p>
        </p:txBody>
      </p:sp>
      <p:sp>
        <p:nvSpPr>
          <p:cNvPr id="24" name="TextBox 23">
            <a:extLst>
              <a:ext uri="{FF2B5EF4-FFF2-40B4-BE49-F238E27FC236}">
                <a16:creationId xmlns:a16="http://schemas.microsoft.com/office/drawing/2014/main" id="{461077D6-70BA-4D9F-956D-4455C2E5EE73}"/>
              </a:ext>
            </a:extLst>
          </p:cNvPr>
          <p:cNvSpPr txBox="1"/>
          <p:nvPr/>
        </p:nvSpPr>
        <p:spPr>
          <a:xfrm>
            <a:off x="2032833" y="335718"/>
            <a:ext cx="2578222" cy="338554"/>
          </a:xfrm>
          <a:prstGeom prst="rect">
            <a:avLst/>
          </a:prstGeom>
          <a:noFill/>
        </p:spPr>
        <p:txBody>
          <a:bodyPr wrap="square" rtlCol="0">
            <a:spAutoFit/>
          </a:bodyPr>
          <a:lstStyle/>
          <a:p>
            <a:r>
              <a:rPr lang="en-GB" sz="1600" b="1" dirty="0"/>
              <a:t>Team Manager </a:t>
            </a:r>
          </a:p>
        </p:txBody>
      </p:sp>
      <p:cxnSp>
        <p:nvCxnSpPr>
          <p:cNvPr id="26" name="Straight Arrow Connector 25">
            <a:extLst>
              <a:ext uri="{FF2B5EF4-FFF2-40B4-BE49-F238E27FC236}">
                <a16:creationId xmlns:a16="http://schemas.microsoft.com/office/drawing/2014/main" id="{8E9F9198-1879-44ED-913E-18FA9FDF2BD6}"/>
              </a:ext>
            </a:extLst>
          </p:cNvPr>
          <p:cNvCxnSpPr/>
          <p:nvPr/>
        </p:nvCxnSpPr>
        <p:spPr>
          <a:xfrm flipV="1">
            <a:off x="2699792" y="702640"/>
            <a:ext cx="0" cy="223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795F391-1F5D-4B53-A13F-758F722D821D}"/>
              </a:ext>
            </a:extLst>
          </p:cNvPr>
          <p:cNvSpPr txBox="1"/>
          <p:nvPr/>
        </p:nvSpPr>
        <p:spPr>
          <a:xfrm>
            <a:off x="6228184" y="438456"/>
            <a:ext cx="2075534" cy="4447371"/>
          </a:xfrm>
          <a:prstGeom prst="rect">
            <a:avLst/>
          </a:prstGeom>
          <a:noFill/>
          <a:ln>
            <a:solidFill>
              <a:schemeClr val="accent1">
                <a:lumMod val="75000"/>
              </a:schemeClr>
            </a:solidFill>
          </a:ln>
        </p:spPr>
        <p:txBody>
          <a:bodyPr wrap="square" rtlCol="0">
            <a:spAutoFit/>
          </a:bodyPr>
          <a:lstStyle/>
          <a:p>
            <a:r>
              <a:rPr lang="en-GB" sz="1600" b="1" dirty="0"/>
              <a:t>Post qualifying specialists roles:</a:t>
            </a:r>
          </a:p>
          <a:p>
            <a:endParaRPr lang="en-GB" sz="1600" b="1" dirty="0"/>
          </a:p>
          <a:p>
            <a:endParaRPr lang="en-GB" sz="1600" b="1" dirty="0"/>
          </a:p>
          <a:p>
            <a:r>
              <a:rPr lang="en-GB" sz="1600" b="1" dirty="0"/>
              <a:t>Approved Mental Health Professional </a:t>
            </a:r>
          </a:p>
          <a:p>
            <a:endParaRPr lang="en-GB" sz="1600" b="1" dirty="0"/>
          </a:p>
          <a:p>
            <a:endParaRPr lang="en-GB" sz="1600" b="1" dirty="0"/>
          </a:p>
          <a:p>
            <a:endParaRPr lang="en-GB" sz="1600" b="1" dirty="0"/>
          </a:p>
          <a:p>
            <a:endParaRPr lang="en-GB" sz="1600" b="1" dirty="0"/>
          </a:p>
          <a:p>
            <a:r>
              <a:rPr lang="en-GB" sz="1600" b="1" dirty="0"/>
              <a:t>Best Interest Assessor </a:t>
            </a:r>
          </a:p>
          <a:p>
            <a:endParaRPr lang="en-GB" sz="1600" b="1" dirty="0"/>
          </a:p>
          <a:p>
            <a:endParaRPr lang="en-GB" sz="1600" b="1" dirty="0"/>
          </a:p>
          <a:p>
            <a:endParaRPr lang="en-GB" sz="1600" b="1" dirty="0"/>
          </a:p>
          <a:p>
            <a:endParaRPr lang="en-GB" sz="1600" b="1" dirty="0"/>
          </a:p>
          <a:p>
            <a:r>
              <a:rPr lang="en-GB" sz="1600" b="1" dirty="0"/>
              <a:t>Practice Educator </a:t>
            </a:r>
          </a:p>
          <a:p>
            <a:endParaRPr lang="en-GB" sz="1350" dirty="0"/>
          </a:p>
          <a:p>
            <a:endParaRPr lang="en-GB" sz="1350" dirty="0"/>
          </a:p>
        </p:txBody>
      </p:sp>
    </p:spTree>
    <p:extLst>
      <p:ext uri="{BB962C8B-B14F-4D97-AF65-F5344CB8AC3E}">
        <p14:creationId xmlns:p14="http://schemas.microsoft.com/office/powerpoint/2010/main" val="427855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792088"/>
          </a:xfrm>
        </p:spPr>
        <p:txBody>
          <a:bodyPr/>
          <a:lstStyle/>
          <a:p>
            <a:r>
              <a:rPr lang="en-GB" dirty="0" smtClean="0">
                <a:solidFill>
                  <a:schemeClr val="tx1"/>
                </a:solidFill>
              </a:rPr>
              <a:t>House Keeping </a:t>
            </a:r>
            <a:endParaRPr lang="en-GB" dirty="0">
              <a:solidFill>
                <a:schemeClr val="tx1"/>
              </a:solidFill>
            </a:endParaRPr>
          </a:p>
        </p:txBody>
      </p:sp>
      <p:sp>
        <p:nvSpPr>
          <p:cNvPr id="3" name="Content Placeholder 2"/>
          <p:cNvSpPr>
            <a:spLocks noGrp="1"/>
          </p:cNvSpPr>
          <p:nvPr>
            <p:ph idx="1"/>
          </p:nvPr>
        </p:nvSpPr>
        <p:spPr>
          <a:xfrm>
            <a:off x="457200" y="1059582"/>
            <a:ext cx="8229600" cy="3528392"/>
          </a:xfrm>
        </p:spPr>
        <p:txBody>
          <a:bodyPr>
            <a:normAutofit fontScale="85000" lnSpcReduction="20000"/>
          </a:bodyPr>
          <a:lstStyle/>
          <a:p>
            <a:pPr lvl="0"/>
            <a:endParaRPr lang="en-GB" sz="1800" b="1" dirty="0" smtClean="0">
              <a:solidFill>
                <a:prstClr val="black"/>
              </a:solidFill>
            </a:endParaRPr>
          </a:p>
          <a:p>
            <a:pPr lvl="0"/>
            <a:r>
              <a:rPr lang="en-GB" sz="1800" b="1" dirty="0" smtClean="0">
                <a:solidFill>
                  <a:prstClr val="black"/>
                </a:solidFill>
              </a:rPr>
              <a:t>Please </a:t>
            </a:r>
            <a:r>
              <a:rPr lang="en-GB" sz="1800" b="1" dirty="0">
                <a:solidFill>
                  <a:prstClr val="black"/>
                </a:solidFill>
              </a:rPr>
              <a:t>mute your microphone and turn off your cameras. This will help us manage background noise during the presentations. </a:t>
            </a:r>
          </a:p>
          <a:p>
            <a:pPr lvl="0"/>
            <a:r>
              <a:rPr lang="en-GB" sz="1800" b="1" dirty="0">
                <a:solidFill>
                  <a:prstClr val="black"/>
                </a:solidFill>
              </a:rPr>
              <a:t>Please do not take any recordings or screen shots of the screen during the session</a:t>
            </a:r>
          </a:p>
          <a:p>
            <a:pPr lvl="0"/>
            <a:r>
              <a:rPr lang="en-GB" sz="1800" b="1" dirty="0">
                <a:solidFill>
                  <a:prstClr val="black"/>
                </a:solidFill>
              </a:rPr>
              <a:t>If you need any technical help during the event please message us using the chat box.</a:t>
            </a:r>
          </a:p>
          <a:p>
            <a:pPr lvl="0"/>
            <a:r>
              <a:rPr lang="en-GB" sz="1800" b="1" dirty="0">
                <a:solidFill>
                  <a:prstClr val="black"/>
                </a:solidFill>
              </a:rPr>
              <a:t>If you would like to ask a question please use the chat </a:t>
            </a:r>
            <a:r>
              <a:rPr lang="en-GB" sz="1800" b="1" dirty="0" smtClean="0">
                <a:solidFill>
                  <a:prstClr val="black"/>
                </a:solidFill>
              </a:rPr>
              <a:t>box.</a:t>
            </a:r>
          </a:p>
          <a:p>
            <a:pPr lvl="0"/>
            <a:r>
              <a:rPr lang="en-GB" sz="1800" b="1" dirty="0" smtClean="0">
                <a:solidFill>
                  <a:prstClr val="black"/>
                </a:solidFill>
              </a:rPr>
              <a:t>The </a:t>
            </a:r>
            <a:r>
              <a:rPr lang="en-GB" sz="1800" b="1" dirty="0">
                <a:solidFill>
                  <a:prstClr val="black"/>
                </a:solidFill>
              </a:rPr>
              <a:t>session will be not be recorded live but we will be uploading the presentations to the Extra Heroes webpage after this session. </a:t>
            </a:r>
          </a:p>
          <a:p>
            <a:pPr lvl="0"/>
            <a:r>
              <a:rPr lang="en-GB" sz="1800" b="1" dirty="0">
                <a:solidFill>
                  <a:prstClr val="black"/>
                </a:solidFill>
              </a:rPr>
              <a:t>Please bear with us if there are technical issues we will resolve them as quickly as possible. You may find that some of the videos we play may buffer, we will share the links after the event for anyone who had any issues watching them. </a:t>
            </a:r>
          </a:p>
          <a:p>
            <a:pPr lvl="0"/>
            <a:r>
              <a:rPr lang="en-GB" sz="1800" b="1" dirty="0">
                <a:solidFill>
                  <a:prstClr val="black"/>
                </a:solidFill>
              </a:rPr>
              <a:t>Social media – please tag us in @hwe_academy and #Future Heroes </a:t>
            </a:r>
          </a:p>
          <a:p>
            <a:pPr lvl="0"/>
            <a:r>
              <a:rPr lang="en-GB" sz="1800" b="1" dirty="0" smtClean="0">
                <a:solidFill>
                  <a:prstClr val="black"/>
                </a:solidFill>
              </a:rPr>
              <a:t>Please </a:t>
            </a:r>
            <a:r>
              <a:rPr lang="en-GB" sz="1800" b="1" dirty="0">
                <a:solidFill>
                  <a:prstClr val="black"/>
                </a:solidFill>
              </a:rPr>
              <a:t>join in with the quizzes and activities</a:t>
            </a:r>
          </a:p>
          <a:p>
            <a:pPr lvl="0"/>
            <a:r>
              <a:rPr lang="en-GB" sz="1800" b="1" dirty="0">
                <a:solidFill>
                  <a:prstClr val="black"/>
                </a:solidFill>
              </a:rPr>
              <a:t>Your feedback is important to use please feel free to email us – academy.hwe@nhs.net</a:t>
            </a:r>
          </a:p>
          <a:p>
            <a:endParaRPr lang="en-GB" dirty="0"/>
          </a:p>
        </p:txBody>
      </p:sp>
    </p:spTree>
    <p:extLst>
      <p:ext uri="{BB962C8B-B14F-4D97-AF65-F5344CB8AC3E}">
        <p14:creationId xmlns:p14="http://schemas.microsoft.com/office/powerpoint/2010/main" val="137577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Community Care Officer </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t>Community Care Officers are responsible for </a:t>
            </a:r>
            <a:r>
              <a:rPr lang="en-GB" b="1" dirty="0"/>
              <a:t>ensuring statutory duties under the Care Act</a:t>
            </a:r>
            <a:r>
              <a:rPr lang="en-GB" dirty="0"/>
              <a:t>, including the delivery of appropriate services to safeguard vulnerable adults and their families, according to their assessed needs.</a:t>
            </a:r>
          </a:p>
          <a:p>
            <a:pPr marL="0" indent="0">
              <a:buNone/>
            </a:pPr>
            <a:endParaRPr lang="en-GB" dirty="0"/>
          </a:p>
          <a:p>
            <a:pPr marL="0" indent="0">
              <a:buNone/>
            </a:pPr>
            <a:r>
              <a:rPr lang="en-GB" dirty="0"/>
              <a:t>What qualifications do you require ?</a:t>
            </a:r>
          </a:p>
          <a:p>
            <a:pPr marL="0" indent="0">
              <a:buNone/>
            </a:pPr>
            <a:endParaRPr lang="en-GB" dirty="0"/>
          </a:p>
          <a:p>
            <a:r>
              <a:rPr lang="en-GB" dirty="0"/>
              <a:t>Relevant Health/Social Care qualification to NVQ level 3, an equivalent qualification or evidence of required skills and experience</a:t>
            </a:r>
          </a:p>
          <a:p>
            <a:r>
              <a:rPr lang="en-GB" dirty="0"/>
              <a:t>Knowledge of community care services within a health or social care setting. Knowledge of the legislation and policies in relation to adult community care services. </a:t>
            </a:r>
          </a:p>
          <a:p>
            <a:r>
              <a:rPr lang="en-GB" dirty="0"/>
              <a:t>Knowledge of current Adult Social Care and Health policy </a:t>
            </a:r>
            <a:r>
              <a:rPr lang="en-GB" dirty="0" smtClean="0"/>
              <a:t>drivers</a:t>
            </a:r>
            <a:endParaRPr lang="en-GB" dirty="0"/>
          </a:p>
        </p:txBody>
      </p:sp>
    </p:spTree>
    <p:extLst>
      <p:ext uri="{BB962C8B-B14F-4D97-AF65-F5344CB8AC3E}">
        <p14:creationId xmlns:p14="http://schemas.microsoft.com/office/powerpoint/2010/main" val="91478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779662"/>
            <a:ext cx="6408712" cy="1800200"/>
          </a:xfrm>
        </p:spPr>
        <p:txBody>
          <a:bodyPr>
            <a:normAutofit fontScale="90000"/>
          </a:bodyPr>
          <a:lstStyle/>
          <a:p>
            <a:r>
              <a:rPr lang="en-GB" dirty="0" smtClean="0"/>
              <a:t/>
            </a:r>
            <a:br>
              <a:rPr lang="en-GB" dirty="0" smtClean="0"/>
            </a:br>
            <a:r>
              <a:rPr lang="en-GB" sz="6700" dirty="0" smtClean="0">
                <a:solidFill>
                  <a:schemeClr val="tx1"/>
                </a:solidFill>
              </a:rPr>
              <a:t>Questions </a:t>
            </a:r>
            <a:r>
              <a:rPr lang="en-GB" sz="6700" dirty="0">
                <a:solidFill>
                  <a:schemeClr val="tx1"/>
                </a:solidFill>
              </a:rPr>
              <a:t>?</a:t>
            </a:r>
            <a:br>
              <a:rPr lang="en-GB" sz="6700" dirty="0">
                <a:solidFill>
                  <a:schemeClr val="tx1"/>
                </a:solidFill>
              </a:rPr>
            </a:br>
            <a:endParaRPr lang="en-GB" sz="6700" dirty="0">
              <a:solidFill>
                <a:schemeClr val="tx1"/>
              </a:solidFill>
            </a:endParaRPr>
          </a:p>
        </p:txBody>
      </p:sp>
    </p:spTree>
    <p:extLst>
      <p:ext uri="{BB962C8B-B14F-4D97-AF65-F5344CB8AC3E}">
        <p14:creationId xmlns:p14="http://schemas.microsoft.com/office/powerpoint/2010/main" val="3662499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69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Social Care</a:t>
            </a:r>
            <a:endParaRPr lang="en-GB" dirty="0"/>
          </a:p>
        </p:txBody>
      </p:sp>
      <p:sp>
        <p:nvSpPr>
          <p:cNvPr id="3" name="Subtitle 2"/>
          <p:cNvSpPr>
            <a:spLocks noGrp="1"/>
          </p:cNvSpPr>
          <p:nvPr>
            <p:ph type="subTitle" idx="1"/>
          </p:nvPr>
        </p:nvSpPr>
        <p:spPr>
          <a:xfrm>
            <a:off x="1371600" y="2269377"/>
            <a:ext cx="6400800" cy="1127197"/>
          </a:xfrm>
        </p:spPr>
        <p:txBody>
          <a:bodyPr/>
          <a:lstStyle/>
          <a:p>
            <a:r>
              <a:rPr lang="en-GB" dirty="0">
                <a:solidFill>
                  <a:schemeClr val="tx1"/>
                </a:solidFill>
              </a:rPr>
              <a:t>An </a:t>
            </a:r>
            <a:r>
              <a:rPr lang="en-GB" dirty="0" smtClean="0">
                <a:solidFill>
                  <a:schemeClr val="tx1"/>
                </a:solidFill>
              </a:rPr>
              <a:t>informative </a:t>
            </a:r>
            <a:r>
              <a:rPr lang="en-GB" dirty="0">
                <a:solidFill>
                  <a:schemeClr val="tx1"/>
                </a:solidFill>
              </a:rPr>
              <a:t>session discussing the many </a:t>
            </a:r>
            <a:r>
              <a:rPr lang="en-GB" dirty="0" smtClean="0">
                <a:solidFill>
                  <a:schemeClr val="tx1"/>
                </a:solidFill>
              </a:rPr>
              <a:t>roles within social </a:t>
            </a:r>
            <a:r>
              <a:rPr lang="en-GB" dirty="0">
                <a:solidFill>
                  <a:schemeClr val="tx1"/>
                </a:solidFill>
              </a:rPr>
              <a:t>care </a:t>
            </a:r>
          </a:p>
        </p:txBody>
      </p:sp>
    </p:spTree>
    <p:extLst>
      <p:ext uri="{BB962C8B-B14F-4D97-AF65-F5344CB8AC3E}">
        <p14:creationId xmlns:p14="http://schemas.microsoft.com/office/powerpoint/2010/main" val="61513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614D-4710-47A4-86AC-AB5E2C0EC8BF}"/>
              </a:ext>
            </a:extLst>
          </p:cNvPr>
          <p:cNvSpPr>
            <a:spLocks noGrp="1"/>
          </p:cNvSpPr>
          <p:nvPr>
            <p:ph type="title"/>
          </p:nvPr>
        </p:nvSpPr>
        <p:spPr/>
        <p:txBody>
          <a:bodyPr/>
          <a:lstStyle/>
          <a:p>
            <a:r>
              <a:rPr lang="en-GB" dirty="0"/>
              <a:t>Introductions</a:t>
            </a:r>
          </a:p>
        </p:txBody>
      </p:sp>
      <p:sp>
        <p:nvSpPr>
          <p:cNvPr id="3" name="Content Placeholder 2">
            <a:extLst>
              <a:ext uri="{FF2B5EF4-FFF2-40B4-BE49-F238E27FC236}">
                <a16:creationId xmlns:a16="http://schemas.microsoft.com/office/drawing/2014/main" id="{6E72E204-30FA-494C-BCD4-BD87C1D543E6}"/>
              </a:ext>
            </a:extLst>
          </p:cNvPr>
          <p:cNvSpPr>
            <a:spLocks noGrp="1"/>
          </p:cNvSpPr>
          <p:nvPr>
            <p:ph idx="1"/>
          </p:nvPr>
        </p:nvSpPr>
        <p:spPr>
          <a:xfrm>
            <a:off x="424453" y="1203598"/>
            <a:ext cx="8229600" cy="3252556"/>
          </a:xfrm>
        </p:spPr>
        <p:txBody>
          <a:bodyPr/>
          <a:lstStyle/>
          <a:p>
            <a:r>
              <a:rPr lang="en-GB" dirty="0"/>
              <a:t>Sannah Ayoub, Adult Care Services, Hertfordshire County Council</a:t>
            </a:r>
          </a:p>
          <a:p>
            <a:r>
              <a:rPr lang="en-GB" dirty="0"/>
              <a:t>Rebecca Green, Herts Good Care, Hertfordshire Care Providers Association</a:t>
            </a:r>
          </a:p>
          <a:p>
            <a:r>
              <a:rPr lang="en-GB" dirty="0"/>
              <a:t>Nicole Johnson, Herts Good Care, Hertfordshire Care Providers Association</a:t>
            </a:r>
          </a:p>
          <a:p>
            <a:endParaRPr lang="en-GB" dirty="0"/>
          </a:p>
        </p:txBody>
      </p:sp>
    </p:spTree>
    <p:extLst>
      <p:ext uri="{BB962C8B-B14F-4D97-AF65-F5344CB8AC3E}">
        <p14:creationId xmlns:p14="http://schemas.microsoft.com/office/powerpoint/2010/main" val="416543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D690-55FB-4F55-A899-72BF6D5BA5BD}"/>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16886F0B-0DC3-4FD9-B188-2B26C4D76E32}"/>
              </a:ext>
            </a:extLst>
          </p:cNvPr>
          <p:cNvSpPr>
            <a:spLocks noGrp="1"/>
          </p:cNvSpPr>
          <p:nvPr>
            <p:ph idx="1"/>
          </p:nvPr>
        </p:nvSpPr>
        <p:spPr>
          <a:xfrm>
            <a:off x="457200" y="1203598"/>
            <a:ext cx="8229600" cy="3252556"/>
          </a:xfrm>
        </p:spPr>
        <p:txBody>
          <a:bodyPr>
            <a:normAutofit/>
          </a:bodyPr>
          <a:lstStyle/>
          <a:p>
            <a:pPr marL="342900" lvl="0" indent="-342900">
              <a:lnSpc>
                <a:spcPct val="107000"/>
              </a:lnSpc>
              <a:buFont typeface="+mj-lt"/>
              <a:buAutoNum type="arabicPeriod"/>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How </a:t>
            </a:r>
            <a:r>
              <a:rPr lang="en-GB" sz="1800" dirty="0">
                <a:effectLst/>
                <a:latin typeface="Calibri" panose="020F0502020204030204" pitchFamily="34" charset="0"/>
                <a:ea typeface="Calibri" panose="020F0502020204030204" pitchFamily="34" charset="0"/>
                <a:cs typeface="Times New Roman" panose="02020603050405020304" pitchFamily="18" charset="0"/>
              </a:rPr>
              <a:t>many people over the age of 65 are living with dementia in the UK?</a:t>
            </a:r>
          </a:p>
          <a:p>
            <a:pPr marL="342900" lvl="0" indent="-342900">
              <a:lnSpc>
                <a:spcPct val="107000"/>
              </a:lnSpc>
              <a:buFont typeface="+mj-lt"/>
              <a:buAutoNum type="arabicPeriod"/>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What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is the main difference between a nursing home and a care home? </a:t>
            </a:r>
          </a:p>
          <a:p>
            <a:pPr marL="342900" lvl="0" indent="-342900">
              <a:lnSpc>
                <a:spcPct val="107000"/>
              </a:lnSpc>
              <a:buFont typeface="+mj-lt"/>
              <a:buAutoNum type="arabicPeriod"/>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Why </a:t>
            </a:r>
            <a:r>
              <a:rPr lang="en-GB" sz="1800" dirty="0">
                <a:effectLst/>
                <a:latin typeface="Calibri" panose="020F0502020204030204" pitchFamily="34" charset="0"/>
                <a:ea typeface="Calibri" panose="020F0502020204030204" pitchFamily="34" charset="0"/>
                <a:cs typeface="Times New Roman" panose="02020603050405020304" pitchFamily="18" charset="0"/>
              </a:rPr>
              <a:t>do you need to be person-centred when providing care and support?</a:t>
            </a:r>
          </a:p>
        </p:txBody>
      </p:sp>
    </p:spTree>
    <p:extLst>
      <p:ext uri="{BB962C8B-B14F-4D97-AF65-F5344CB8AC3E}">
        <p14:creationId xmlns:p14="http://schemas.microsoft.com/office/powerpoint/2010/main" val="294227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adult social care?</a:t>
            </a:r>
          </a:p>
        </p:txBody>
      </p:sp>
      <p:sp>
        <p:nvSpPr>
          <p:cNvPr id="3" name="Content Placeholder 2"/>
          <p:cNvSpPr>
            <a:spLocks noGrp="1"/>
          </p:cNvSpPr>
          <p:nvPr>
            <p:ph idx="1"/>
          </p:nvPr>
        </p:nvSpPr>
        <p:spPr/>
        <p:txBody>
          <a:bodyPr>
            <a:normAutofit fontScale="55000" lnSpcReduction="20000"/>
          </a:bodyPr>
          <a:lstStyle/>
          <a:p>
            <a:pPr>
              <a:lnSpc>
                <a:spcPct val="140000"/>
              </a:lnSpc>
            </a:pPr>
            <a:r>
              <a:rPr lang="en-GB" sz="3200" dirty="0"/>
              <a:t>Adult social care is the support provided to vulnerable adults who cannot carry out day to day activities by themselves.</a:t>
            </a:r>
          </a:p>
          <a:p>
            <a:pPr>
              <a:lnSpc>
                <a:spcPct val="140000"/>
              </a:lnSpc>
            </a:pPr>
            <a:r>
              <a:rPr lang="en-GB" sz="3200" dirty="0"/>
              <a:t>This could be for personal care such as eating, washing or getting dressed, or for domestic routines such as cleaning or going to the shops.</a:t>
            </a:r>
          </a:p>
          <a:p>
            <a:pPr>
              <a:lnSpc>
                <a:spcPct val="140000"/>
              </a:lnSpc>
            </a:pPr>
            <a:r>
              <a:rPr lang="en-GB" sz="3200" dirty="0"/>
              <a:t>Each person who receives care or support will be provided with person-centred care meaning the care is delivered in a way that suits them and their individual needs</a:t>
            </a:r>
          </a:p>
          <a:p>
            <a:pPr>
              <a:lnSpc>
                <a:spcPct val="140000"/>
              </a:lnSpc>
            </a:pPr>
            <a:r>
              <a:rPr lang="en-GB" sz="3200" dirty="0"/>
              <a:t>The goal is to maintain and promote the independence and well-being of a vulnerable adult</a:t>
            </a:r>
          </a:p>
          <a:p>
            <a:endParaRPr lang="en-GB" dirty="0"/>
          </a:p>
        </p:txBody>
      </p:sp>
    </p:spTree>
    <p:extLst>
      <p:ext uri="{BB962C8B-B14F-4D97-AF65-F5344CB8AC3E}">
        <p14:creationId xmlns:p14="http://schemas.microsoft.com/office/powerpoint/2010/main" val="374748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needs my care and support?</a:t>
            </a:r>
          </a:p>
        </p:txBody>
      </p:sp>
      <p:sp>
        <p:nvSpPr>
          <p:cNvPr id="7" name="Content Placeholder 2">
            <a:extLst>
              <a:ext uri="{FF2B5EF4-FFF2-40B4-BE49-F238E27FC236}">
                <a16:creationId xmlns:a16="http://schemas.microsoft.com/office/drawing/2014/main" id="{220DDEBE-2B43-474E-ACC4-277BD889B8B3}"/>
              </a:ext>
            </a:extLst>
          </p:cNvPr>
          <p:cNvSpPr>
            <a:spLocks noGrp="1"/>
          </p:cNvSpPr>
          <p:nvPr>
            <p:ph idx="1"/>
          </p:nvPr>
        </p:nvSpPr>
        <p:spPr>
          <a:xfrm>
            <a:off x="-36513" y="842963"/>
            <a:ext cx="3960441" cy="3609975"/>
          </a:xfrm>
        </p:spPr>
        <p:txBody>
          <a:bodyPr>
            <a:normAutofit fontScale="77500" lnSpcReduction="20000"/>
          </a:bodyPr>
          <a:lstStyle/>
          <a:p>
            <a:r>
              <a:rPr lang="en-GB" dirty="0"/>
              <a:t>Older people </a:t>
            </a:r>
          </a:p>
          <a:p>
            <a:r>
              <a:rPr lang="en-GB" dirty="0"/>
              <a:t>People living with dementia</a:t>
            </a:r>
          </a:p>
          <a:p>
            <a:r>
              <a:rPr lang="en-GB" dirty="0"/>
              <a:t>Individuals who have learning disabilities</a:t>
            </a:r>
          </a:p>
          <a:p>
            <a:r>
              <a:rPr lang="en-GB" dirty="0"/>
              <a:t>Those receiving end of life (palliative) care</a:t>
            </a:r>
          </a:p>
          <a:p>
            <a:r>
              <a:rPr lang="en-GB" dirty="0"/>
              <a:t>Physical disabilities</a:t>
            </a:r>
          </a:p>
          <a:p>
            <a:r>
              <a:rPr lang="en-GB" dirty="0"/>
              <a:t>Mental health conditions</a:t>
            </a:r>
          </a:p>
          <a:p>
            <a:r>
              <a:rPr lang="en-GB" dirty="0"/>
              <a:t>Sensory impairment</a:t>
            </a:r>
          </a:p>
        </p:txBody>
      </p:sp>
      <p:pic>
        <p:nvPicPr>
          <p:cNvPr id="8" name="Picture 2">
            <a:extLst>
              <a:ext uri="{FF2B5EF4-FFF2-40B4-BE49-F238E27FC236}">
                <a16:creationId xmlns:a16="http://schemas.microsoft.com/office/drawing/2014/main" id="{81629493-087F-4F3D-B21B-4CBA02A4FE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955" y="915566"/>
            <a:ext cx="1335745" cy="1780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40A48064-CA0D-42AD-B218-18EEC070D7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095" y="866957"/>
            <a:ext cx="1335745" cy="17809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39440BE2-87B2-4C37-A4D9-0BF3C10094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32" y="843306"/>
            <a:ext cx="1335745" cy="17809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93E9AC5-8943-4B4B-9EF2-835E492EFE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2843807"/>
            <a:ext cx="1335744" cy="15638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B98939BF-65EA-4B5B-9743-66930EE17D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2843807"/>
            <a:ext cx="2342185" cy="156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CB5F-83CD-4B1A-A666-CDF359E304E6}"/>
              </a:ext>
            </a:extLst>
          </p:cNvPr>
          <p:cNvSpPr>
            <a:spLocks noGrp="1"/>
          </p:cNvSpPr>
          <p:nvPr>
            <p:ph type="title"/>
          </p:nvPr>
        </p:nvSpPr>
        <p:spPr>
          <a:xfrm>
            <a:off x="457200" y="205979"/>
            <a:ext cx="8229600" cy="857250"/>
          </a:xfrm>
        </p:spPr>
        <p:txBody>
          <a:bodyPr anchor="ctr">
            <a:normAutofit/>
          </a:bodyPr>
          <a:lstStyle/>
          <a:p>
            <a:pPr>
              <a:lnSpc>
                <a:spcPct val="90000"/>
              </a:lnSpc>
            </a:pPr>
            <a:r>
              <a:rPr lang="en-GB" sz="3700"/>
              <a:t>What type of setting could I work in?</a:t>
            </a:r>
          </a:p>
        </p:txBody>
      </p:sp>
      <p:sp>
        <p:nvSpPr>
          <p:cNvPr id="5" name="Content Placeholder 4">
            <a:extLst>
              <a:ext uri="{FF2B5EF4-FFF2-40B4-BE49-F238E27FC236}">
                <a16:creationId xmlns:a16="http://schemas.microsoft.com/office/drawing/2014/main" id="{E97F0419-E4C5-45A6-99E1-1200C2928071}"/>
              </a:ext>
            </a:extLst>
          </p:cNvPr>
          <p:cNvSpPr>
            <a:spLocks noGrp="1"/>
          </p:cNvSpPr>
          <p:nvPr>
            <p:ph sz="half" idx="1"/>
          </p:nvPr>
        </p:nvSpPr>
        <p:spPr>
          <a:xfrm>
            <a:off x="457200" y="1178321"/>
            <a:ext cx="4038600" cy="3277813"/>
          </a:xfrm>
        </p:spPr>
        <p:txBody>
          <a:bodyPr>
            <a:normAutofit lnSpcReduction="10000"/>
          </a:bodyPr>
          <a:lstStyle/>
          <a:p>
            <a:pPr>
              <a:lnSpc>
                <a:spcPct val="90000"/>
              </a:lnSpc>
            </a:pPr>
            <a:r>
              <a:rPr lang="en-GB" dirty="0"/>
              <a:t>Care Home</a:t>
            </a:r>
          </a:p>
          <a:p>
            <a:pPr>
              <a:lnSpc>
                <a:spcPct val="90000"/>
              </a:lnSpc>
            </a:pPr>
            <a:r>
              <a:rPr lang="en-GB" dirty="0"/>
              <a:t>Nursing Home</a:t>
            </a:r>
          </a:p>
          <a:p>
            <a:pPr>
              <a:lnSpc>
                <a:spcPct val="90000"/>
              </a:lnSpc>
            </a:pPr>
            <a:r>
              <a:rPr lang="en-GB" dirty="0"/>
              <a:t>Supported Living</a:t>
            </a:r>
          </a:p>
          <a:p>
            <a:pPr>
              <a:lnSpc>
                <a:spcPct val="90000"/>
              </a:lnSpc>
            </a:pPr>
            <a:r>
              <a:rPr lang="en-GB" dirty="0"/>
              <a:t>Live-In Care</a:t>
            </a:r>
          </a:p>
          <a:p>
            <a:pPr>
              <a:lnSpc>
                <a:spcPct val="90000"/>
              </a:lnSpc>
            </a:pPr>
            <a:r>
              <a:rPr lang="en-GB" dirty="0"/>
              <a:t>Flexicare</a:t>
            </a:r>
          </a:p>
          <a:p>
            <a:pPr>
              <a:lnSpc>
                <a:spcPct val="90000"/>
              </a:lnSpc>
            </a:pPr>
            <a:r>
              <a:rPr lang="en-GB" dirty="0"/>
              <a:t>Respite Care</a:t>
            </a:r>
          </a:p>
          <a:p>
            <a:pPr>
              <a:lnSpc>
                <a:spcPct val="90000"/>
              </a:lnSpc>
            </a:pPr>
            <a:r>
              <a:rPr lang="en-GB" dirty="0"/>
              <a:t>Day Services</a:t>
            </a:r>
          </a:p>
          <a:p>
            <a:pPr>
              <a:lnSpc>
                <a:spcPct val="90000"/>
              </a:lnSpc>
            </a:pPr>
            <a:r>
              <a:rPr lang="en-GB" dirty="0"/>
              <a:t>Domiciliary (Support at Home)</a:t>
            </a:r>
          </a:p>
        </p:txBody>
      </p:sp>
      <p:pic>
        <p:nvPicPr>
          <p:cNvPr id="6" name="Online Media 7" title="&quot;I chose care because...&quot; - Christine and Doris">
            <a:hlinkClick r:id="" action="ppaction://media"/>
            <a:extLst>
              <a:ext uri="{FF2B5EF4-FFF2-40B4-BE49-F238E27FC236}">
                <a16:creationId xmlns:a16="http://schemas.microsoft.com/office/drawing/2014/main" id="{174CA0CF-7ADD-428D-918B-2D41E26D072E}"/>
              </a:ext>
            </a:extLst>
          </p:cNvPr>
          <p:cNvPicPr>
            <a:picLocks noRot="1" noChangeAspect="1"/>
          </p:cNvPicPr>
          <p:nvPr>
            <a:videoFile r:link="rId1"/>
          </p:nvPr>
        </p:nvPicPr>
        <p:blipFill>
          <a:blip r:embed="rId4"/>
          <a:stretch>
            <a:fillRect/>
          </a:stretch>
        </p:blipFill>
        <p:spPr>
          <a:xfrm>
            <a:off x="4648200" y="1302752"/>
            <a:ext cx="4038600" cy="3028950"/>
          </a:xfrm>
          <a:prstGeom prst="rect">
            <a:avLst/>
          </a:prstGeom>
          <a:noFill/>
        </p:spPr>
      </p:pic>
    </p:spTree>
    <p:extLst>
      <p:ext uri="{BB962C8B-B14F-4D97-AF65-F5344CB8AC3E}">
        <p14:creationId xmlns:p14="http://schemas.microsoft.com/office/powerpoint/2010/main" val="11532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8D99-5B76-4AFF-AF1A-1FB766E0A9FB}"/>
              </a:ext>
            </a:extLst>
          </p:cNvPr>
          <p:cNvSpPr>
            <a:spLocks noGrp="1"/>
          </p:cNvSpPr>
          <p:nvPr>
            <p:ph type="title"/>
          </p:nvPr>
        </p:nvSpPr>
        <p:spPr>
          <a:xfrm>
            <a:off x="457200" y="205979"/>
            <a:ext cx="8229600" cy="857250"/>
          </a:xfrm>
        </p:spPr>
        <p:txBody>
          <a:bodyPr anchor="ctr">
            <a:normAutofit/>
          </a:bodyPr>
          <a:lstStyle/>
          <a:p>
            <a:pPr>
              <a:lnSpc>
                <a:spcPct val="90000"/>
              </a:lnSpc>
            </a:pPr>
            <a:r>
              <a:rPr lang="en-GB" sz="3100"/>
              <a:t>What jobs are available in adult social care?</a:t>
            </a:r>
          </a:p>
        </p:txBody>
      </p:sp>
      <p:sp>
        <p:nvSpPr>
          <p:cNvPr id="6" name="Content Placeholder 5">
            <a:extLst>
              <a:ext uri="{FF2B5EF4-FFF2-40B4-BE49-F238E27FC236}">
                <a16:creationId xmlns:a16="http://schemas.microsoft.com/office/drawing/2014/main" id="{9C527ABF-BB25-4C3C-AAEB-7753D23F25E0}"/>
              </a:ext>
            </a:extLst>
          </p:cNvPr>
          <p:cNvSpPr txBox="1">
            <a:spLocks noGrp="1"/>
          </p:cNvSpPr>
          <p:nvPr>
            <p:ph sz="half" idx="1"/>
          </p:nvPr>
        </p:nvSpPr>
        <p:spPr>
          <a:xfrm>
            <a:off x="457200" y="1178322"/>
            <a:ext cx="4038600" cy="3697684"/>
          </a:xfrm>
        </p:spPr>
        <p:txBody>
          <a:bodyPr rtlCol="0">
            <a:normAutofit fontScale="92500" lnSpcReduction="20000"/>
          </a:bodyPr>
          <a:lstStyle/>
          <a:p>
            <a:r>
              <a:rPr lang="en-GB" dirty="0"/>
              <a:t>Care Assistant</a:t>
            </a:r>
          </a:p>
          <a:p>
            <a:r>
              <a:rPr lang="en-GB" dirty="0"/>
              <a:t>Support Worker</a:t>
            </a:r>
          </a:p>
          <a:p>
            <a:r>
              <a:rPr lang="en-GB" dirty="0"/>
              <a:t>Activities Coordinator</a:t>
            </a:r>
          </a:p>
          <a:p>
            <a:r>
              <a:rPr lang="en-GB" dirty="0"/>
              <a:t>Kitchen </a:t>
            </a:r>
          </a:p>
          <a:p>
            <a:r>
              <a:rPr lang="en-GB" dirty="0"/>
              <a:t>Housekeeping</a:t>
            </a:r>
          </a:p>
          <a:p>
            <a:r>
              <a:rPr lang="en-GB" dirty="0"/>
              <a:t>Maintenance</a:t>
            </a:r>
          </a:p>
          <a:p>
            <a:r>
              <a:rPr lang="en-GB" dirty="0"/>
              <a:t>Business Support</a:t>
            </a:r>
          </a:p>
          <a:p>
            <a:r>
              <a:rPr lang="en-GB" dirty="0"/>
              <a:t>Clinical roles</a:t>
            </a:r>
          </a:p>
          <a:p>
            <a:r>
              <a:rPr lang="en-GB" dirty="0"/>
              <a:t>Management</a:t>
            </a:r>
          </a:p>
          <a:p>
            <a:r>
              <a:rPr lang="en-GB" dirty="0"/>
              <a:t>Training</a:t>
            </a:r>
          </a:p>
        </p:txBody>
      </p:sp>
      <p:pic>
        <p:nvPicPr>
          <p:cNvPr id="2050" name="Picture 2">
            <a:extLst>
              <a:ext uri="{FF2B5EF4-FFF2-40B4-BE49-F238E27FC236}">
                <a16:creationId xmlns:a16="http://schemas.microsoft.com/office/drawing/2014/main" id="{BE7FA1D4-DFA3-44CB-B5F8-223855BA2A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05" b="-1"/>
          <a:stretch/>
        </p:blipFill>
        <p:spPr bwMode="auto">
          <a:xfrm>
            <a:off x="4648200" y="1178322"/>
            <a:ext cx="4038600" cy="3697684"/>
          </a:xfrm>
          <a:prstGeom prst="rect">
            <a:avLst/>
          </a:prstGeom>
          <a:solidFill>
            <a:srgbClr val="FFFFFF"/>
          </a:solidFill>
        </p:spPr>
      </p:pic>
    </p:spTree>
    <p:extLst>
      <p:ext uri="{BB962C8B-B14F-4D97-AF65-F5344CB8AC3E}">
        <p14:creationId xmlns:p14="http://schemas.microsoft.com/office/powerpoint/2010/main" val="353600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AC91F79AD9A428B4FF68C692CFC2E" ma:contentTypeVersion="2" ma:contentTypeDescription="Create a new document." ma:contentTypeScope="" ma:versionID="0067c31902bb1e1199fb65c9a511c5ae">
  <xsd:schema xmlns:xsd="http://www.w3.org/2001/XMLSchema" xmlns:xs="http://www.w3.org/2001/XMLSchema" xmlns:p="http://schemas.microsoft.com/office/2006/metadata/properties" xmlns:ns2="8c64adfd-2595-46db-a639-aa1606d4250e" targetNamespace="http://schemas.microsoft.com/office/2006/metadata/properties" ma:root="true" ma:fieldsID="c7b2aae2e087787b155f454d3113d565" ns2:_="">
    <xsd:import namespace="8c64adfd-2595-46db-a639-aa1606d4250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4adfd-2595-46db-a639-aa1606d42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7C8F2A-C533-4DEC-8E40-D6194B6A6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4adfd-2595-46db-a639-aa1606d42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0665D9-FA3D-4657-8742-9E35595D300F}">
  <ds:schemaRefs>
    <ds:schemaRef ds:uri="http://schemas.microsoft.com/sharepoint/v3/contenttype/forms"/>
  </ds:schemaRefs>
</ds:datastoreItem>
</file>

<file path=customXml/itemProps3.xml><?xml version="1.0" encoding="utf-8"?>
<ds:datastoreItem xmlns:ds="http://schemas.openxmlformats.org/officeDocument/2006/customXml" ds:itemID="{7FD96FFA-80BB-4D38-BD5D-358E55FD9818}">
  <ds:schemaRef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8c64adfd-2595-46db-a639-aa1606d4250e"/>
  </ds:schemaRefs>
</ds:datastoreItem>
</file>

<file path=docProps/app.xml><?xml version="1.0" encoding="utf-8"?>
<Properties xmlns="http://schemas.openxmlformats.org/officeDocument/2006/extended-properties" xmlns:vt="http://schemas.openxmlformats.org/officeDocument/2006/docPropsVTypes">
  <TotalTime>222</TotalTime>
  <Words>1429</Words>
  <Application>Microsoft Office PowerPoint</Application>
  <PresentationFormat>On-screen Show (16:9)</PresentationFormat>
  <Paragraphs>192</Paragraphs>
  <Slides>22</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Hello and welcome to</vt:lpstr>
      <vt:lpstr>House Keeping </vt:lpstr>
      <vt:lpstr>Social Care</vt:lpstr>
      <vt:lpstr>Introductions</vt:lpstr>
      <vt:lpstr>Quiz</vt:lpstr>
      <vt:lpstr>What is adult social care?</vt:lpstr>
      <vt:lpstr>Who needs my care and support?</vt:lpstr>
      <vt:lpstr>What type of setting could I work in?</vt:lpstr>
      <vt:lpstr>What jobs are available in adult social care?</vt:lpstr>
      <vt:lpstr>What career progression is available?</vt:lpstr>
      <vt:lpstr>What do I need to get into care?</vt:lpstr>
      <vt:lpstr>Why should I choose adult social care?</vt:lpstr>
      <vt:lpstr>How do I start my career in care?</vt:lpstr>
      <vt:lpstr>Quiz Answers</vt:lpstr>
      <vt:lpstr>What do social workers do ?</vt:lpstr>
      <vt:lpstr>PowerPoint Presentation</vt:lpstr>
      <vt:lpstr>Different areas Social Workers can work in</vt:lpstr>
      <vt:lpstr>Routes into social work </vt:lpstr>
      <vt:lpstr>PowerPoint Presentation</vt:lpstr>
      <vt:lpstr>Community Care Officer </vt:lpstr>
      <vt:lpstr> Questions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Johnson</dc:creator>
  <cp:lastModifiedBy>Cornish Rebecca (RQW) Pr Alexandra Hosp Tr</cp:lastModifiedBy>
  <cp:revision>8</cp:revision>
  <dcterms:created xsi:type="dcterms:W3CDTF">2020-12-03T14:24:32Z</dcterms:created>
  <dcterms:modified xsi:type="dcterms:W3CDTF">2020-12-09T09:21:04Z</dcterms:modified>
</cp:coreProperties>
</file>